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8"/>
  </p:notesMasterIdLst>
  <p:handoutMasterIdLst>
    <p:handoutMasterId r:id="rId29"/>
  </p:handoutMasterIdLst>
  <p:sldIdLst>
    <p:sldId id="304" r:id="rId5"/>
    <p:sldId id="288" r:id="rId6"/>
    <p:sldId id="297" r:id="rId7"/>
    <p:sldId id="283" r:id="rId8"/>
    <p:sldId id="282" r:id="rId9"/>
    <p:sldId id="314" r:id="rId10"/>
    <p:sldId id="315" r:id="rId11"/>
    <p:sldId id="280" r:id="rId12"/>
    <p:sldId id="284" r:id="rId13"/>
    <p:sldId id="293" r:id="rId14"/>
    <p:sldId id="318" r:id="rId15"/>
    <p:sldId id="307" r:id="rId16"/>
    <p:sldId id="262" r:id="rId17"/>
    <p:sldId id="317" r:id="rId18"/>
    <p:sldId id="309" r:id="rId19"/>
    <p:sldId id="300" r:id="rId20"/>
    <p:sldId id="310" r:id="rId21"/>
    <p:sldId id="261" r:id="rId22"/>
    <p:sldId id="311" r:id="rId23"/>
    <p:sldId id="258" r:id="rId24"/>
    <p:sldId id="275" r:id="rId25"/>
    <p:sldId id="305" r:id="rId26"/>
    <p:sldId id="301" r:id="rId27"/>
  </p:sldIdLst>
  <p:sldSz cx="9144000" cy="6858000" type="screen4x3"/>
  <p:notesSz cx="6858000" cy="9144000"/>
  <p:embeddedFontLst>
    <p:embeddedFont>
      <p:font typeface="Garamond" panose="02020404030301010803" pitchFamily="18" charset="0"/>
      <p:regular r:id="rId30"/>
      <p:bold r:id="rId31"/>
      <p:italic r:id="rId32"/>
    </p:embeddedFont>
    <p:embeddedFont>
      <p:font typeface="Constantia" panose="02030602050306030303" pitchFamily="18" charset="0"/>
      <p:regular r:id="rId33"/>
      <p:bold r:id="rId34"/>
      <p:italic r:id="rId35"/>
      <p:boldItalic r:id="rId36"/>
    </p:embeddedFont>
    <p:embeddedFont>
      <p:font typeface="ＭＳ Ｐゴシック" panose="020B0604020202020204" charset="-128"/>
      <p:regular r:id="rId37"/>
    </p:embeddedFon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1" autoAdjust="0"/>
    <p:restoredTop sz="93124" autoAdjust="0"/>
  </p:normalViewPr>
  <p:slideViewPr>
    <p:cSldViewPr snapToGrid="0">
      <p:cViewPr>
        <p:scale>
          <a:sx n="77" d="100"/>
          <a:sy n="77" d="100"/>
        </p:scale>
        <p:origin x="-234" y="-72"/>
      </p:cViewPr>
      <p:guideLst>
        <p:guide orient="horz" pos="2160"/>
        <p:guide pos="2880"/>
      </p:guideLst>
    </p:cSldViewPr>
  </p:slideViewPr>
  <p:outlineViewPr>
    <p:cViewPr>
      <p:scale>
        <a:sx n="33" d="100"/>
        <a:sy n="33" d="100"/>
      </p:scale>
      <p:origin x="0" y="1785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204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521137-4504-4C76-B607-EC570C383EB6}" type="datetimeFigureOut">
              <a:rPr lang="en-US" smtClean="0"/>
              <a:pPr/>
              <a:t>01/29/2014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D23934-DFC8-46F0-AFBA-2A89AFCF400D}" type="slidenum">
              <a:rPr lang="en-US" smtClean="0"/>
              <a:pPr/>
              <a:t>‹#›</a:t>
            </a:fld>
            <a:endParaRPr lang="en-US" dirty="0"/>
          </a:p>
        </p:txBody>
      </p:sp>
    </p:spTree>
    <p:extLst>
      <p:ext uri="{BB962C8B-B14F-4D97-AF65-F5344CB8AC3E}">
        <p14:creationId xmlns:p14="http://schemas.microsoft.com/office/powerpoint/2010/main" val="22987323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8DED7F-5F11-48D7-B17A-C8905D26B407}" type="datetimeFigureOut">
              <a:rPr lang="en-US" smtClean="0"/>
              <a:pPr/>
              <a:t>01/29/2014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81D5D9-A1EC-4391-B980-CC35C7E57B84}" type="slidenum">
              <a:rPr lang="en-US" smtClean="0"/>
              <a:pPr/>
              <a:t>‹#›</a:t>
            </a:fld>
            <a:endParaRPr lang="en-US" dirty="0"/>
          </a:p>
        </p:txBody>
      </p:sp>
    </p:spTree>
    <p:extLst>
      <p:ext uri="{BB962C8B-B14F-4D97-AF65-F5344CB8AC3E}">
        <p14:creationId xmlns:p14="http://schemas.microsoft.com/office/powerpoint/2010/main" val="397294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29057" indent="-280406" eaLnBrk="0" hangingPunct="0">
              <a:defRPr>
                <a:solidFill>
                  <a:schemeClr val="tx1"/>
                </a:solidFill>
                <a:latin typeface="Calibri" pitchFamily="34" charset="0"/>
                <a:cs typeface="Arial" charset="0"/>
              </a:defRPr>
            </a:lvl2pPr>
            <a:lvl3pPr marL="1121626" indent="-224325" eaLnBrk="0" hangingPunct="0">
              <a:defRPr>
                <a:solidFill>
                  <a:schemeClr val="tx1"/>
                </a:solidFill>
                <a:latin typeface="Calibri" pitchFamily="34" charset="0"/>
                <a:cs typeface="Arial" charset="0"/>
              </a:defRPr>
            </a:lvl3pPr>
            <a:lvl4pPr marL="1570276" indent="-224325" eaLnBrk="0" hangingPunct="0">
              <a:defRPr>
                <a:solidFill>
                  <a:schemeClr val="tx1"/>
                </a:solidFill>
                <a:latin typeface="Calibri" pitchFamily="34" charset="0"/>
                <a:cs typeface="Arial" charset="0"/>
              </a:defRPr>
            </a:lvl4pPr>
            <a:lvl5pPr marL="2018927" indent="-224325" eaLnBrk="0" hangingPunct="0">
              <a:defRPr>
                <a:solidFill>
                  <a:schemeClr val="tx1"/>
                </a:solidFill>
                <a:latin typeface="Calibri" pitchFamily="34" charset="0"/>
                <a:cs typeface="Arial" charset="0"/>
              </a:defRPr>
            </a:lvl5pPr>
            <a:lvl6pPr marL="2467577" indent="-224325" eaLnBrk="0" fontAlgn="base" hangingPunct="0">
              <a:spcBef>
                <a:spcPct val="0"/>
              </a:spcBef>
              <a:spcAft>
                <a:spcPct val="0"/>
              </a:spcAft>
              <a:defRPr>
                <a:solidFill>
                  <a:schemeClr val="tx1"/>
                </a:solidFill>
                <a:latin typeface="Calibri" pitchFamily="34" charset="0"/>
                <a:cs typeface="Arial" charset="0"/>
              </a:defRPr>
            </a:lvl6pPr>
            <a:lvl7pPr marL="2916227" indent="-224325" eaLnBrk="0" fontAlgn="base" hangingPunct="0">
              <a:spcBef>
                <a:spcPct val="0"/>
              </a:spcBef>
              <a:spcAft>
                <a:spcPct val="0"/>
              </a:spcAft>
              <a:defRPr>
                <a:solidFill>
                  <a:schemeClr val="tx1"/>
                </a:solidFill>
                <a:latin typeface="Calibri" pitchFamily="34" charset="0"/>
                <a:cs typeface="Arial" charset="0"/>
              </a:defRPr>
            </a:lvl7pPr>
            <a:lvl8pPr marL="3364878" indent="-224325" eaLnBrk="0" fontAlgn="base" hangingPunct="0">
              <a:spcBef>
                <a:spcPct val="0"/>
              </a:spcBef>
              <a:spcAft>
                <a:spcPct val="0"/>
              </a:spcAft>
              <a:defRPr>
                <a:solidFill>
                  <a:schemeClr val="tx1"/>
                </a:solidFill>
                <a:latin typeface="Calibri" pitchFamily="34" charset="0"/>
                <a:cs typeface="Arial" charset="0"/>
              </a:defRPr>
            </a:lvl8pPr>
            <a:lvl9pPr marL="3813528" indent="-224325"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845EF642-A108-4BE9-A2AA-4FF2913460E0}" type="slidenum">
              <a:rPr lang="en-US" altLang="en-US" smtClean="0"/>
              <a:pPr eaLnBrk="1" hangingPunct="1"/>
              <a:t>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Cigarette butts are the number one item picked up on Oregon beaches. Although they look like paper, cigarette filters are made with acetate and do not decompose completely. Even more alarming, they contain toxic chemicals that leach into our water system.</a:t>
            </a:r>
          </a:p>
          <a:p>
            <a:endParaRPr lang="en-US" dirty="0"/>
          </a:p>
        </p:txBody>
      </p:sp>
      <p:sp>
        <p:nvSpPr>
          <p:cNvPr id="4" name="Slide Number Placeholder 3"/>
          <p:cNvSpPr>
            <a:spLocks noGrp="1"/>
          </p:cNvSpPr>
          <p:nvPr>
            <p:ph type="sldNum" sz="quarter" idx="10"/>
          </p:nvPr>
        </p:nvSpPr>
        <p:spPr/>
        <p:txBody>
          <a:bodyPr/>
          <a:lstStyle/>
          <a:p>
            <a:fld id="{B381D5D9-A1EC-4391-B980-CC35C7E57B84}" type="slidenum">
              <a:rPr lang="en-US" smtClean="0"/>
              <a:pPr/>
              <a:t>7</a:t>
            </a:fld>
            <a:endParaRPr lang="en-US" dirty="0"/>
          </a:p>
        </p:txBody>
      </p:sp>
    </p:spTree>
    <p:extLst>
      <p:ext uri="{BB962C8B-B14F-4D97-AF65-F5344CB8AC3E}">
        <p14:creationId xmlns:p14="http://schemas.microsoft.com/office/powerpoint/2010/main" val="371918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Preventing obesity lowers the risk of diabetes, heart disease, stroke, high blood pressure, stress and depression and resulting health care costs</a:t>
            </a:r>
          </a:p>
          <a:p>
            <a:pPr lvl="0"/>
            <a:r>
              <a:rPr lang="en-US" sz="1200" kern="1200" dirty="0" smtClean="0">
                <a:solidFill>
                  <a:schemeClr val="tx1"/>
                </a:solidFill>
                <a:effectLst/>
                <a:latin typeface="+mn-lt"/>
                <a:ea typeface="+mn-ea"/>
                <a:cs typeface="+mn-cs"/>
              </a:rPr>
              <a:t>170,620 adults in Lane County (over 60%) are overweight (33.7%) or obese (26.5%) (Source: Oregon BRFSS County Combined Dataset 2008-2011)</a:t>
            </a:r>
          </a:p>
          <a:p>
            <a:endParaRPr lang="en-US" dirty="0"/>
          </a:p>
        </p:txBody>
      </p:sp>
      <p:sp>
        <p:nvSpPr>
          <p:cNvPr id="4" name="Slide Number Placeholder 3"/>
          <p:cNvSpPr>
            <a:spLocks noGrp="1"/>
          </p:cNvSpPr>
          <p:nvPr>
            <p:ph type="sldNum" sz="quarter" idx="10"/>
          </p:nvPr>
        </p:nvSpPr>
        <p:spPr/>
        <p:txBody>
          <a:bodyPr/>
          <a:lstStyle/>
          <a:p>
            <a:fld id="{B381D5D9-A1EC-4391-B980-CC35C7E57B84}" type="slidenum">
              <a:rPr lang="en-US" smtClean="0"/>
              <a:pPr/>
              <a:t>8</a:t>
            </a:fld>
            <a:endParaRPr lang="en-US" dirty="0"/>
          </a:p>
        </p:txBody>
      </p:sp>
    </p:spTree>
    <p:extLst>
      <p:ext uri="{BB962C8B-B14F-4D97-AF65-F5344CB8AC3E}">
        <p14:creationId xmlns:p14="http://schemas.microsoft.com/office/powerpoint/2010/main" val="130537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Rate of death due to alcohol-induced disease in Lane County is more than twice the national average </a:t>
            </a:r>
          </a:p>
          <a:p>
            <a:r>
              <a:rPr lang="en-US" sz="1200" kern="1200" dirty="0" smtClean="0">
                <a:solidFill>
                  <a:schemeClr val="tx1"/>
                </a:solidFill>
                <a:effectLst/>
                <a:latin typeface="+mn-lt"/>
                <a:ea typeface="+mn-ea"/>
                <a:cs typeface="+mn-cs"/>
              </a:rPr>
              <a:t>Local</a:t>
            </a:r>
            <a:r>
              <a:rPr lang="en-US" sz="1200" kern="1200" baseline="0" dirty="0" smtClean="0">
                <a:solidFill>
                  <a:schemeClr val="tx1"/>
                </a:solidFill>
                <a:effectLst/>
                <a:latin typeface="+mn-lt"/>
                <a:ea typeface="+mn-ea"/>
                <a:cs typeface="+mn-cs"/>
              </a:rPr>
              <a:t> and state suicide rate is </a:t>
            </a:r>
            <a:r>
              <a:rPr lang="en-US" sz="1200" kern="1200" dirty="0" smtClean="0">
                <a:solidFill>
                  <a:schemeClr val="tx1"/>
                </a:solidFill>
                <a:effectLst/>
                <a:latin typeface="+mn-lt"/>
                <a:ea typeface="+mn-ea"/>
                <a:cs typeface="+mn-cs"/>
              </a:rPr>
              <a:t>higher than the national average</a:t>
            </a:r>
            <a:endParaRPr lang="en-US" dirty="0"/>
          </a:p>
        </p:txBody>
      </p:sp>
      <p:sp>
        <p:nvSpPr>
          <p:cNvPr id="4" name="Slide Number Placeholder 3"/>
          <p:cNvSpPr>
            <a:spLocks noGrp="1"/>
          </p:cNvSpPr>
          <p:nvPr>
            <p:ph type="sldNum" sz="quarter" idx="10"/>
          </p:nvPr>
        </p:nvSpPr>
        <p:spPr/>
        <p:txBody>
          <a:bodyPr/>
          <a:lstStyle/>
          <a:p>
            <a:fld id="{B381D5D9-A1EC-4391-B980-CC35C7E57B84}" type="slidenum">
              <a:rPr lang="en-US" smtClean="0"/>
              <a:pPr/>
              <a:t>9</a:t>
            </a:fld>
            <a:endParaRPr lang="en-US" dirty="0"/>
          </a:p>
        </p:txBody>
      </p:sp>
    </p:spTree>
    <p:extLst>
      <p:ext uri="{BB962C8B-B14F-4D97-AF65-F5344CB8AC3E}">
        <p14:creationId xmlns:p14="http://schemas.microsoft.com/office/powerpoint/2010/main" val="690778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Phenomenal local, state and national changes are occurring in the area of “access to care” and it is Public Health’s job to work with payers, providers and other partners to ensure that associated resources are directed to most impactful efforts</a:t>
            </a:r>
          </a:p>
          <a:p>
            <a:endParaRPr lang="en-US" dirty="0"/>
          </a:p>
        </p:txBody>
      </p:sp>
      <p:sp>
        <p:nvSpPr>
          <p:cNvPr id="4" name="Slide Number Placeholder 3"/>
          <p:cNvSpPr>
            <a:spLocks noGrp="1"/>
          </p:cNvSpPr>
          <p:nvPr>
            <p:ph type="sldNum" sz="quarter" idx="10"/>
          </p:nvPr>
        </p:nvSpPr>
        <p:spPr/>
        <p:txBody>
          <a:bodyPr/>
          <a:lstStyle/>
          <a:p>
            <a:fld id="{B381D5D9-A1EC-4391-B980-CC35C7E57B84}" type="slidenum">
              <a:rPr lang="en-US" smtClean="0"/>
              <a:pPr/>
              <a:t>10</a:t>
            </a:fld>
            <a:endParaRPr lang="en-US" dirty="0"/>
          </a:p>
        </p:txBody>
      </p:sp>
    </p:spTree>
    <p:extLst>
      <p:ext uri="{BB962C8B-B14F-4D97-AF65-F5344CB8AC3E}">
        <p14:creationId xmlns:p14="http://schemas.microsoft.com/office/powerpoint/2010/main" val="28302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conditions in which people are born, grow, live, work and age. </a:t>
            </a:r>
          </a:p>
          <a:p>
            <a:r>
              <a:rPr lang="en-US" dirty="0" smtClean="0"/>
              <a:t>Responsible for health inequities - the unfair and avoidable differences in health status seen within and between populations</a:t>
            </a:r>
          </a:p>
          <a:p>
            <a:endParaRPr lang="en-US" dirty="0"/>
          </a:p>
        </p:txBody>
      </p:sp>
      <p:sp>
        <p:nvSpPr>
          <p:cNvPr id="4" name="Slide Number Placeholder 3"/>
          <p:cNvSpPr>
            <a:spLocks noGrp="1"/>
          </p:cNvSpPr>
          <p:nvPr>
            <p:ph type="sldNum" sz="quarter" idx="10"/>
          </p:nvPr>
        </p:nvSpPr>
        <p:spPr/>
        <p:txBody>
          <a:bodyPr/>
          <a:lstStyle/>
          <a:p>
            <a:fld id="{B381D5D9-A1EC-4391-B980-CC35C7E57B84}" type="slidenum">
              <a:rPr lang="en-US" smtClean="0"/>
              <a:pPr/>
              <a:t>13</a:t>
            </a:fld>
            <a:endParaRPr lang="en-US" dirty="0"/>
          </a:p>
        </p:txBody>
      </p:sp>
    </p:spTree>
    <p:extLst>
      <p:ext uri="{BB962C8B-B14F-4D97-AF65-F5344CB8AC3E}">
        <p14:creationId xmlns:p14="http://schemas.microsoft.com/office/powerpoint/2010/main" val="82818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Goal – advancing shared vision and integrated agenda</a:t>
            </a:r>
          </a:p>
          <a:p>
            <a:endParaRPr lang="en-US" dirty="0"/>
          </a:p>
        </p:txBody>
      </p:sp>
      <p:sp>
        <p:nvSpPr>
          <p:cNvPr id="4" name="Slide Number Placeholder 3"/>
          <p:cNvSpPr>
            <a:spLocks noGrp="1"/>
          </p:cNvSpPr>
          <p:nvPr>
            <p:ph type="sldNum" sz="quarter" idx="10"/>
          </p:nvPr>
        </p:nvSpPr>
        <p:spPr/>
        <p:txBody>
          <a:bodyPr/>
          <a:lstStyle/>
          <a:p>
            <a:fld id="{B381D5D9-A1EC-4391-B980-CC35C7E57B84}" type="slidenum">
              <a:rPr lang="en-US" smtClean="0"/>
              <a:pPr/>
              <a:t>14</a:t>
            </a:fld>
            <a:endParaRPr lang="en-US" dirty="0"/>
          </a:p>
        </p:txBody>
      </p:sp>
    </p:spTree>
    <p:extLst>
      <p:ext uri="{BB962C8B-B14F-4D97-AF65-F5344CB8AC3E}">
        <p14:creationId xmlns:p14="http://schemas.microsoft.com/office/powerpoint/2010/main" val="2949039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b="1">
                <a:solidFill>
                  <a:schemeClr val="tx2"/>
                </a:solidFill>
                <a:latin typeface="AArial"/>
              </a:defRPr>
            </a:lvl1pPr>
            <a:lvl2pPr marL="742950" indent="-285750" eaLnBrk="0" hangingPunct="0">
              <a:defRPr sz="1200" b="1">
                <a:solidFill>
                  <a:schemeClr val="tx2"/>
                </a:solidFill>
                <a:latin typeface="AArial"/>
              </a:defRPr>
            </a:lvl2pPr>
            <a:lvl3pPr marL="1143000" indent="-228600" eaLnBrk="0" hangingPunct="0">
              <a:defRPr sz="1200" b="1">
                <a:solidFill>
                  <a:schemeClr val="tx2"/>
                </a:solidFill>
                <a:latin typeface="AArial"/>
              </a:defRPr>
            </a:lvl3pPr>
            <a:lvl4pPr marL="1600200" indent="-228600" eaLnBrk="0" hangingPunct="0">
              <a:defRPr sz="1200" b="1">
                <a:solidFill>
                  <a:schemeClr val="tx2"/>
                </a:solidFill>
                <a:latin typeface="AArial"/>
              </a:defRPr>
            </a:lvl4pPr>
            <a:lvl5pPr marL="2057400" indent="-228600" eaLnBrk="0" hangingPunct="0">
              <a:defRPr sz="1200" b="1">
                <a:solidFill>
                  <a:schemeClr val="tx2"/>
                </a:solidFill>
                <a:latin typeface="AArial"/>
              </a:defRPr>
            </a:lvl5pPr>
            <a:lvl6pPr marL="2514600" indent="-228600" eaLnBrk="0" fontAlgn="base" hangingPunct="0">
              <a:spcBef>
                <a:spcPct val="0"/>
              </a:spcBef>
              <a:spcAft>
                <a:spcPct val="0"/>
              </a:spcAft>
              <a:defRPr sz="1200" b="1">
                <a:solidFill>
                  <a:schemeClr val="tx2"/>
                </a:solidFill>
                <a:latin typeface="AArial"/>
              </a:defRPr>
            </a:lvl6pPr>
            <a:lvl7pPr marL="2971800" indent="-228600" eaLnBrk="0" fontAlgn="base" hangingPunct="0">
              <a:spcBef>
                <a:spcPct val="0"/>
              </a:spcBef>
              <a:spcAft>
                <a:spcPct val="0"/>
              </a:spcAft>
              <a:defRPr sz="1200" b="1">
                <a:solidFill>
                  <a:schemeClr val="tx2"/>
                </a:solidFill>
                <a:latin typeface="AArial"/>
              </a:defRPr>
            </a:lvl7pPr>
            <a:lvl8pPr marL="3429000" indent="-228600" eaLnBrk="0" fontAlgn="base" hangingPunct="0">
              <a:spcBef>
                <a:spcPct val="0"/>
              </a:spcBef>
              <a:spcAft>
                <a:spcPct val="0"/>
              </a:spcAft>
              <a:defRPr sz="1200" b="1">
                <a:solidFill>
                  <a:schemeClr val="tx2"/>
                </a:solidFill>
                <a:latin typeface="AArial"/>
              </a:defRPr>
            </a:lvl8pPr>
            <a:lvl9pPr marL="3886200" indent="-228600" eaLnBrk="0" fontAlgn="base" hangingPunct="0">
              <a:spcBef>
                <a:spcPct val="0"/>
              </a:spcBef>
              <a:spcAft>
                <a:spcPct val="0"/>
              </a:spcAft>
              <a:defRPr sz="1200" b="1">
                <a:solidFill>
                  <a:schemeClr val="tx2"/>
                </a:solidFill>
                <a:latin typeface="AArial"/>
              </a:defRPr>
            </a:lvl9pPr>
          </a:lstStyle>
          <a:p>
            <a:pPr eaLnBrk="1" hangingPunct="1"/>
            <a:fld id="{74FE5DDB-ABBB-4B02-89E0-1E8F0FAF91C5}" type="slidenum">
              <a:rPr lang="en-US" smtClean="0"/>
              <a:pPr eaLnBrk="1" hangingPunct="1"/>
              <a:t>21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3" name="AutoShape 3"/>
          <p:cNvCxnSpPr>
            <a:cxnSpLocks noChangeShapeType="1"/>
          </p:cNvCxnSpPr>
          <p:nvPr/>
        </p:nvCxnSpPr>
        <p:spPr bwMode="auto">
          <a:xfrm>
            <a:off x="495300" y="1676400"/>
            <a:ext cx="5067300" cy="0"/>
          </a:xfrm>
          <a:prstGeom prst="straightConnector1">
            <a:avLst/>
          </a:prstGeom>
          <a:noFill/>
          <a:ln w="25400">
            <a:solidFill>
              <a:srgbClr val="1F497D"/>
            </a:solidFill>
            <a:round/>
            <a:headEnd/>
            <a:tailEnd/>
          </a:ln>
        </p:spPr>
      </p:cxnSp>
      <p:cxnSp>
        <p:nvCxnSpPr>
          <p:cNvPr id="4" name="AutoShape 3"/>
          <p:cNvCxnSpPr>
            <a:cxnSpLocks noChangeShapeType="1"/>
          </p:cNvCxnSpPr>
          <p:nvPr/>
        </p:nvCxnSpPr>
        <p:spPr bwMode="auto">
          <a:xfrm>
            <a:off x="3505200" y="5410200"/>
            <a:ext cx="5067300" cy="0"/>
          </a:xfrm>
          <a:prstGeom prst="straightConnector1">
            <a:avLst/>
          </a:prstGeom>
          <a:noFill/>
          <a:ln w="25400">
            <a:solidFill>
              <a:srgbClr val="1F497D"/>
            </a:solidFill>
            <a:round/>
            <a:headEnd/>
            <a:tailEnd/>
          </a:ln>
        </p:spPr>
      </p:cxnSp>
      <p:sp>
        <p:nvSpPr>
          <p:cNvPr id="2" name="Title 1"/>
          <p:cNvSpPr>
            <a:spLocks noGrp="1"/>
          </p:cNvSpPr>
          <p:nvPr>
            <p:ph type="ctrTitle"/>
          </p:nvPr>
        </p:nvSpPr>
        <p:spPr>
          <a:xfrm>
            <a:off x="685800" y="2130425"/>
            <a:ext cx="7772400" cy="1470025"/>
          </a:xfrm>
        </p:spPr>
        <p:txBody>
          <a:bodyPr/>
          <a:lstStyle>
            <a:lvl1pPr>
              <a:defRPr sz="4000" b="1">
                <a:solidFill>
                  <a:schemeClr val="accent5">
                    <a:lumMod val="75000"/>
                  </a:schemeClr>
                </a:solidFill>
                <a:latin typeface="Constantia" pitchFamily="18"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cs typeface="Arial" charset="0"/>
              </a:defRPr>
            </a:lvl1pPr>
          </a:lstStyle>
          <a:p>
            <a:pPr>
              <a:defRPr/>
            </a:pPr>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B7F0C63-3CE1-40EA-88A7-AD206FE40C5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accent5">
                    <a:lumMod val="75000"/>
                  </a:schemeClr>
                </a:solidFill>
                <a:latin typeface="Constantia"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mj-lt"/>
                <a:cs typeface="Arial" pitchFamily="34" charset="0"/>
              </a:defRPr>
            </a:lvl1pPr>
            <a:lvl2pPr>
              <a:defRPr sz="2800">
                <a:latin typeface="+mj-lt"/>
                <a:cs typeface="Arial" pitchFamily="34" charset="0"/>
              </a:defRPr>
            </a:lvl2pPr>
            <a:lvl3pPr>
              <a:defRPr sz="2800">
                <a:latin typeface="+mj-lt"/>
                <a:cs typeface="Arial" pitchFamily="34" charset="0"/>
              </a:defRPr>
            </a:lvl3pPr>
            <a:lvl4pPr>
              <a:defRPr sz="2800">
                <a:latin typeface="+mj-lt"/>
                <a:cs typeface="Arial" pitchFamily="34" charset="0"/>
              </a:defRPr>
            </a:lvl4pPr>
            <a:lvl5pPr>
              <a:defRPr sz="2800">
                <a:latin typeface="+mj-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714AA52F-74F8-4100-9EA7-C830CEC7BE33}"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Garamond"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52E24657-DC2D-4462-A7C4-17E57E15A96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ramond" pitchFamily="18"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E017A9E-2269-49AE-A074-760EE71E6B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latin typeface="Garamond" pitchFamily="18"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D62A5203-2979-4D62-ADAB-922DCA7147F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latin typeface="Garamond" pitchFamily="18" charset="0"/>
              </a:defRPr>
            </a:lvl1pPr>
          </a:lstStyle>
          <a:p>
            <a:r>
              <a:rPr lang="en-US" smtClean="0"/>
              <a:t>Click to edit Master title style</a:t>
            </a:r>
            <a:endParaRPr lang="en-US" dirty="0"/>
          </a:p>
        </p:txBody>
      </p:sp>
      <p:sp>
        <p:nvSpPr>
          <p:cNvPr id="3" name="Footer Placeholder 4"/>
          <p:cNvSpPr>
            <a:spLocks noGrp="1"/>
          </p:cNvSpPr>
          <p:nvPr>
            <p:ph type="ftr" sz="quarter" idx="10"/>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40F07BAC-CF68-4E14-ABFE-14EF9417A70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Garamond"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A085E2B-2749-4E74-8C51-E5A59773F0F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AutoShape 3"/>
          <p:cNvCxnSpPr>
            <a:cxnSpLocks noChangeShapeType="1"/>
          </p:cNvCxnSpPr>
          <p:nvPr/>
        </p:nvCxnSpPr>
        <p:spPr bwMode="auto">
          <a:xfrm>
            <a:off x="536575" y="1143000"/>
            <a:ext cx="5067300" cy="0"/>
          </a:xfrm>
          <a:prstGeom prst="straightConnector1">
            <a:avLst/>
          </a:prstGeom>
          <a:noFill/>
          <a:ln w="25400">
            <a:solidFill>
              <a:srgbClr val="1F497D"/>
            </a:solidFill>
            <a:round/>
            <a:headEnd/>
            <a:tailEnd/>
          </a:ln>
        </p:spPr>
      </p:cxnSp>
      <p:cxnSp>
        <p:nvCxnSpPr>
          <p:cNvPr id="5" name="AutoShape 3"/>
          <p:cNvCxnSpPr>
            <a:cxnSpLocks noChangeShapeType="1"/>
          </p:cNvCxnSpPr>
          <p:nvPr/>
        </p:nvCxnSpPr>
        <p:spPr bwMode="auto">
          <a:xfrm>
            <a:off x="3222625" y="5867400"/>
            <a:ext cx="5067300" cy="0"/>
          </a:xfrm>
          <a:prstGeom prst="straightConnector1">
            <a:avLst/>
          </a:prstGeom>
          <a:noFill/>
          <a:ln w="25400">
            <a:solidFill>
              <a:srgbClr val="1F497D"/>
            </a:solidFill>
            <a:round/>
            <a:headEnd/>
            <a:tailEnd/>
          </a:ln>
        </p:spPr>
      </p:cxnSp>
      <p:sp>
        <p:nvSpPr>
          <p:cNvPr id="2" name="Title 1"/>
          <p:cNvSpPr>
            <a:spLocks noGrp="1"/>
          </p:cNvSpPr>
          <p:nvPr>
            <p:ph type="ctrTitle"/>
          </p:nvPr>
        </p:nvSpPr>
        <p:spPr>
          <a:xfrm>
            <a:off x="685800" y="2130425"/>
            <a:ext cx="7772400" cy="1470025"/>
          </a:xfrm>
        </p:spPr>
        <p:txBody>
          <a:bodyPr/>
          <a:lstStyle>
            <a:lvl1pPr>
              <a:defRPr sz="3600">
                <a:latin typeface="Garamond"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Footer Placeholder 4"/>
          <p:cNvSpPr>
            <a:spLocks noGrp="1"/>
          </p:cNvSpPr>
          <p:nvPr>
            <p:ph type="ftr" sz="quarter" idx="10"/>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0151ACB9-0387-4629-8D8C-6471253F331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3124200" y="6356350"/>
            <a:ext cx="2895600" cy="365125"/>
          </a:xfrm>
          <a:prstGeom prst="rect">
            <a:avLst/>
          </a:prstGeom>
        </p:spPr>
        <p:txBody>
          <a:bodyPr/>
          <a:lstStyle>
            <a:lvl1pPr>
              <a:defRPr>
                <a:cs typeface="Arial" pitchFamily="34" charset="0"/>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D7503C79-DDA2-44C1-B88D-E4880980AEAE}" type="slidenum">
              <a:rPr lang="en-US"/>
              <a:pPr>
                <a:defRPr/>
              </a:pPr>
              <a:t>‹#›</a:t>
            </a:fld>
            <a:endParaRPr lang="en-US" dirty="0"/>
          </a:p>
        </p:txBody>
      </p:sp>
    </p:spTree>
    <p:extLst>
      <p:ext uri="{BB962C8B-B14F-4D97-AF65-F5344CB8AC3E}">
        <p14:creationId xmlns:p14="http://schemas.microsoft.com/office/powerpoint/2010/main" val="65433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369888"/>
            <a:ext cx="8229600" cy="773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9459" name="Text Placeholder 2"/>
          <p:cNvSpPr>
            <a:spLocks noGrp="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Garamond" pitchFamily="18" charset="0"/>
                <a:cs typeface="+mn-cs"/>
              </a:defRPr>
            </a:lvl1pPr>
          </a:lstStyle>
          <a:p>
            <a:pPr>
              <a:defRPr/>
            </a:pPr>
            <a:fld id="{2136F9A4-D219-489E-B7A7-9F3AE3AF0E66}" type="slidenum">
              <a:rPr lang="en-US"/>
              <a:pPr>
                <a:defRPr/>
              </a:pPr>
              <a:t>‹#›</a:t>
            </a:fld>
            <a:endParaRPr lang="en-US" dirty="0"/>
          </a:p>
        </p:txBody>
      </p:sp>
      <p:sp>
        <p:nvSpPr>
          <p:cNvPr id="1030" name="TextBox 6"/>
          <p:cNvSpPr txBox="1">
            <a:spLocks noChangeArrowheads="1"/>
          </p:cNvSpPr>
          <p:nvPr/>
        </p:nvSpPr>
        <p:spPr bwMode="auto">
          <a:xfrm>
            <a:off x="7467600" y="0"/>
            <a:ext cx="1676400" cy="369888"/>
          </a:xfrm>
          <a:prstGeom prst="rect">
            <a:avLst/>
          </a:prstGeom>
          <a:gradFill rotWithShape="0">
            <a:gsLst>
              <a:gs pos="0">
                <a:srgbClr val="9EC4F2"/>
              </a:gs>
              <a:gs pos="82001">
                <a:srgbClr val="143F6A"/>
              </a:gs>
              <a:gs pos="100000">
                <a:srgbClr val="E2ECFA"/>
              </a:gs>
            </a:gsLst>
            <a:lin ang="5400000"/>
          </a:grad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endParaRPr lang="en-US" dirty="0" smtClean="0">
              <a:solidFill>
                <a:srgbClr val="143F6A"/>
              </a:solidFill>
            </a:endParaRPr>
          </a:p>
        </p:txBody>
      </p:sp>
      <p:pic>
        <p:nvPicPr>
          <p:cNvPr id="19462" name="Picture 9" descr="PH_1-line_bl_rgb_wTagline"/>
          <p:cNvPicPr>
            <a:picLocks noChangeAspect="1" noChangeArrowheads="1"/>
          </p:cNvPicPr>
          <p:nvPr/>
        </p:nvPicPr>
        <p:blipFill>
          <a:blip r:embed="rId11" cstate="print"/>
          <a:srcRect/>
          <a:stretch>
            <a:fillRect/>
          </a:stretch>
        </p:blipFill>
        <p:spPr bwMode="auto">
          <a:xfrm>
            <a:off x="-11113" y="6019800"/>
            <a:ext cx="1924051" cy="838200"/>
          </a:xfrm>
          <a:prstGeom prst="rect">
            <a:avLst/>
          </a:prstGeom>
          <a:noFill/>
          <a:ln w="9525">
            <a:noFill/>
            <a:miter lim="800000"/>
            <a:headEnd/>
            <a:tailEnd/>
          </a:ln>
        </p:spPr>
      </p:pic>
      <p:pic>
        <p:nvPicPr>
          <p:cNvPr id="19463" name="Picture 5"/>
          <p:cNvPicPr>
            <a:picLocks noChangeAspect="1" noChangeArrowheads="1"/>
          </p:cNvPicPr>
          <p:nvPr/>
        </p:nvPicPr>
        <p:blipFill>
          <a:blip r:embed="rId12" cstate="print"/>
          <a:srcRect/>
          <a:stretch>
            <a:fillRect/>
          </a:stretch>
        </p:blipFill>
        <p:spPr bwMode="auto">
          <a:xfrm>
            <a:off x="1905000" y="6096000"/>
            <a:ext cx="430213" cy="685800"/>
          </a:xfrm>
          <a:prstGeom prst="rect">
            <a:avLst/>
          </a:prstGeom>
          <a:noFill/>
          <a:ln w="9525">
            <a:noFill/>
            <a:miter lim="800000"/>
            <a:headEnd/>
            <a:tailEnd/>
          </a:ln>
        </p:spPr>
      </p:pic>
      <p:pic>
        <p:nvPicPr>
          <p:cNvPr id="19466" name="Picture 9" descr="PH_1-line_bl_rgb_wTagline"/>
          <p:cNvPicPr>
            <a:picLocks noChangeAspect="1" noChangeArrowheads="1"/>
          </p:cNvPicPr>
          <p:nvPr userDrawn="1"/>
        </p:nvPicPr>
        <p:blipFill>
          <a:blip r:embed="rId11" cstate="print"/>
          <a:srcRect/>
          <a:stretch>
            <a:fillRect/>
          </a:stretch>
        </p:blipFill>
        <p:spPr bwMode="auto">
          <a:xfrm>
            <a:off x="-11113" y="6019800"/>
            <a:ext cx="1924051" cy="838200"/>
          </a:xfrm>
          <a:prstGeom prst="rect">
            <a:avLst/>
          </a:prstGeom>
          <a:noFill/>
          <a:ln w="9525">
            <a:noFill/>
            <a:miter lim="800000"/>
            <a:headEnd/>
            <a:tailEnd/>
          </a:ln>
        </p:spPr>
      </p:pic>
      <p:pic>
        <p:nvPicPr>
          <p:cNvPr id="19467" name="Picture 5"/>
          <p:cNvPicPr>
            <a:picLocks noChangeAspect="1" noChangeArrowheads="1"/>
          </p:cNvPicPr>
          <p:nvPr userDrawn="1"/>
        </p:nvPicPr>
        <p:blipFill>
          <a:blip r:embed="rId12" cstate="print"/>
          <a:srcRect/>
          <a:stretch>
            <a:fillRect/>
          </a:stretch>
        </p:blipFill>
        <p:spPr bwMode="auto">
          <a:xfrm>
            <a:off x="1905000" y="6096000"/>
            <a:ext cx="430213" cy="685800"/>
          </a:xfrm>
          <a:prstGeom prst="rect">
            <a:avLst/>
          </a:prstGeom>
          <a:noFill/>
          <a:ln w="9525">
            <a:noFill/>
            <a:miter lim="800000"/>
            <a:headEnd/>
            <a:tailEnd/>
          </a:ln>
        </p:spPr>
      </p:pic>
      <p:pic>
        <p:nvPicPr>
          <p:cNvPr id="19468" name="Picture 7" descr="TrilliumCHP_Logo"/>
          <p:cNvPicPr>
            <a:picLocks noChangeAspect="1" noChangeArrowheads="1"/>
          </p:cNvPicPr>
          <p:nvPr userDrawn="1"/>
        </p:nvPicPr>
        <p:blipFill>
          <a:blip r:embed="rId13" cstate="print"/>
          <a:srcRect/>
          <a:stretch>
            <a:fillRect/>
          </a:stretch>
        </p:blipFill>
        <p:spPr bwMode="auto">
          <a:xfrm>
            <a:off x="4038600" y="6264275"/>
            <a:ext cx="1295400" cy="517525"/>
          </a:xfrm>
          <a:prstGeom prst="rect">
            <a:avLst/>
          </a:prstGeom>
          <a:noFill/>
          <a:ln w="9525">
            <a:noFill/>
            <a:miter lim="800000"/>
            <a:headEnd/>
            <a:tailEnd/>
          </a:ln>
        </p:spPr>
      </p:pic>
      <p:pic>
        <p:nvPicPr>
          <p:cNvPr id="19469" name="Picture 8" descr="UWLC_LU_v_4c_logo.jpg"/>
          <p:cNvPicPr>
            <a:picLocks noChangeAspect="1"/>
          </p:cNvPicPr>
          <p:nvPr userDrawn="1"/>
        </p:nvPicPr>
        <p:blipFill>
          <a:blip r:embed="rId14" cstate="print"/>
          <a:srcRect/>
          <a:stretch>
            <a:fillRect/>
          </a:stretch>
        </p:blipFill>
        <p:spPr bwMode="auto">
          <a:xfrm>
            <a:off x="5334000" y="6137275"/>
            <a:ext cx="838200" cy="644525"/>
          </a:xfrm>
          <a:prstGeom prst="rect">
            <a:avLst/>
          </a:prstGeom>
          <a:noFill/>
          <a:ln w="9525">
            <a:noFill/>
            <a:miter lim="800000"/>
            <a:headEnd/>
            <a:tailEnd/>
          </a:ln>
        </p:spPr>
      </p:pic>
      <p:pic>
        <p:nvPicPr>
          <p:cNvPr id="14" name="Picture 13"/>
          <p:cNvPicPr>
            <a:picLocks noChangeAspect="1"/>
          </p:cNvPicPr>
          <p:nvPr userDrawn="1"/>
        </p:nvPicPr>
        <p:blipFill rotWithShape="1">
          <a:blip r:embed="rId15" cstate="print">
            <a:extLst>
              <a:ext uri="{28A0092B-C50C-407E-A947-70E740481C1C}">
                <a14:useLocalDpi xmlns:a14="http://schemas.microsoft.com/office/drawing/2010/main" val="0"/>
              </a:ext>
            </a:extLst>
          </a:blip>
          <a:srcRect r="31038"/>
          <a:stretch/>
        </p:blipFill>
        <p:spPr>
          <a:xfrm>
            <a:off x="2362200" y="5986272"/>
            <a:ext cx="1610238" cy="87172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2" r:id="rId8"/>
    <p:sldLayoutId id="2147483673"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rgbClr val="27859C"/>
          </a:solidFill>
          <a:latin typeface="Constantia" pitchFamily="18" charset="0"/>
          <a:ea typeface="+mj-ea"/>
          <a:cs typeface="+mj-cs"/>
        </a:defRPr>
      </a:lvl1pPr>
      <a:lvl2pPr algn="l" rtl="0" eaLnBrk="0" fontAlgn="base" hangingPunct="0">
        <a:spcBef>
          <a:spcPct val="0"/>
        </a:spcBef>
        <a:spcAft>
          <a:spcPct val="0"/>
        </a:spcAft>
        <a:defRPr sz="2400">
          <a:solidFill>
            <a:srgbClr val="27859C"/>
          </a:solidFill>
          <a:latin typeface="Garamond" pitchFamily="18" charset="0"/>
        </a:defRPr>
      </a:lvl2pPr>
      <a:lvl3pPr algn="l" rtl="0" eaLnBrk="0" fontAlgn="base" hangingPunct="0">
        <a:spcBef>
          <a:spcPct val="0"/>
        </a:spcBef>
        <a:spcAft>
          <a:spcPct val="0"/>
        </a:spcAft>
        <a:defRPr sz="2400">
          <a:solidFill>
            <a:srgbClr val="27859C"/>
          </a:solidFill>
          <a:latin typeface="Garamond" pitchFamily="18" charset="0"/>
        </a:defRPr>
      </a:lvl3pPr>
      <a:lvl4pPr algn="l" rtl="0" eaLnBrk="0" fontAlgn="base" hangingPunct="0">
        <a:spcBef>
          <a:spcPct val="0"/>
        </a:spcBef>
        <a:spcAft>
          <a:spcPct val="0"/>
        </a:spcAft>
        <a:defRPr sz="2400">
          <a:solidFill>
            <a:srgbClr val="27859C"/>
          </a:solidFill>
          <a:latin typeface="Garamond" pitchFamily="18" charset="0"/>
        </a:defRPr>
      </a:lvl4pPr>
      <a:lvl5pPr algn="l" rtl="0" eaLnBrk="0" fontAlgn="base" hangingPunct="0">
        <a:spcBef>
          <a:spcPct val="0"/>
        </a:spcBef>
        <a:spcAft>
          <a:spcPct val="0"/>
        </a:spcAft>
        <a:defRPr sz="2400">
          <a:solidFill>
            <a:srgbClr val="27859C"/>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tx2"/>
        </a:buClr>
        <a:buSzPct val="90000"/>
        <a:buFont typeface="Wingdings" pitchFamily="2" charset="2"/>
        <a:buChar char="q"/>
        <a:defRPr sz="2800" kern="1200">
          <a:solidFill>
            <a:schemeClr val="tx1">
              <a:lumMod val="65000"/>
              <a:lumOff val="35000"/>
            </a:schemeClr>
          </a:solidFill>
          <a:latin typeface="+mj-lt"/>
          <a:ea typeface="+mn-ea"/>
          <a:cs typeface="Arial" pitchFamily="34" charset="0"/>
        </a:defRPr>
      </a:lvl1pPr>
      <a:lvl2pPr marL="742950" indent="-285750" algn="l" rtl="0" eaLnBrk="0" fontAlgn="base" hangingPunct="0">
        <a:spcBef>
          <a:spcPct val="20000"/>
        </a:spcBef>
        <a:spcAft>
          <a:spcPct val="0"/>
        </a:spcAft>
        <a:buClr>
          <a:srgbClr val="215968"/>
        </a:buClr>
        <a:buSzPct val="75000"/>
        <a:buFont typeface="Wingdings" pitchFamily="2" charset="2"/>
        <a:buChar char="q"/>
        <a:defRPr sz="2800" kern="1200">
          <a:solidFill>
            <a:schemeClr val="tx1">
              <a:lumMod val="65000"/>
              <a:lumOff val="35000"/>
            </a:schemeClr>
          </a:solidFill>
          <a:latin typeface="+mj-lt"/>
          <a:ea typeface="+mn-ea"/>
          <a:cs typeface="Arial" pitchFamily="34" charset="0"/>
        </a:defRPr>
      </a:lvl2pPr>
      <a:lvl3pPr marL="1143000" indent="-228600" algn="l" rtl="0" eaLnBrk="0" fontAlgn="base" hangingPunct="0">
        <a:spcBef>
          <a:spcPct val="20000"/>
        </a:spcBef>
        <a:spcAft>
          <a:spcPct val="0"/>
        </a:spcAft>
        <a:buClr>
          <a:schemeClr val="tx2"/>
        </a:buClr>
        <a:buSzPct val="75000"/>
        <a:buFont typeface="Wingdings" pitchFamily="2" charset="2"/>
        <a:buChar char="§"/>
        <a:defRPr sz="2800" kern="1200">
          <a:solidFill>
            <a:schemeClr val="tx1">
              <a:lumMod val="65000"/>
              <a:lumOff val="35000"/>
            </a:schemeClr>
          </a:solidFill>
          <a:latin typeface="+mj-lt"/>
          <a:ea typeface="+mn-ea"/>
          <a:cs typeface="Arial" pitchFamily="34" charset="0"/>
        </a:defRPr>
      </a:lvl3pPr>
      <a:lvl4pPr marL="1600200" indent="-228600" algn="l" rtl="0" eaLnBrk="0" fontAlgn="base" hangingPunct="0">
        <a:spcBef>
          <a:spcPct val="20000"/>
        </a:spcBef>
        <a:spcAft>
          <a:spcPct val="0"/>
        </a:spcAft>
        <a:buClr>
          <a:srgbClr val="215968"/>
        </a:buClr>
        <a:buSzPct val="64000"/>
        <a:buFont typeface="Wingdings" pitchFamily="2" charset="2"/>
        <a:buChar char="q"/>
        <a:defRPr sz="2800" kern="1200">
          <a:solidFill>
            <a:schemeClr val="tx1">
              <a:lumMod val="65000"/>
              <a:lumOff val="35000"/>
            </a:schemeClr>
          </a:solidFill>
          <a:latin typeface="+mj-lt"/>
          <a:ea typeface="+mn-ea"/>
          <a:cs typeface="Arial" pitchFamily="34" charset="0"/>
        </a:defRPr>
      </a:lvl4pPr>
      <a:lvl5pPr marL="2057400" indent="-228600" algn="l" rtl="0" eaLnBrk="0" fontAlgn="base" hangingPunct="0">
        <a:spcBef>
          <a:spcPct val="20000"/>
        </a:spcBef>
        <a:spcAft>
          <a:spcPct val="0"/>
        </a:spcAft>
        <a:buClr>
          <a:schemeClr val="tx2"/>
        </a:buClr>
        <a:buSzPct val="63000"/>
        <a:buFont typeface="Wingdings" pitchFamily="2" charset="2"/>
        <a:buChar char="§"/>
        <a:defRPr sz="2800" kern="1200">
          <a:solidFill>
            <a:schemeClr val="tx1">
              <a:lumMod val="65000"/>
              <a:lumOff val="35000"/>
            </a:schemeClr>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2819400"/>
            <a:ext cx="7772400" cy="2133600"/>
          </a:xfrm>
        </p:spPr>
        <p:txBody>
          <a:bodyPr/>
          <a:lstStyle/>
          <a:p>
            <a:pPr algn="ctr" eaLnBrk="1" hangingPunct="1"/>
            <a:r>
              <a:rPr lang="en-US" dirty="0" smtClean="0"/>
              <a:t/>
            </a:r>
            <a:br>
              <a:rPr lang="en-US" dirty="0" smtClean="0"/>
            </a:br>
            <a:r>
              <a:rPr lang="en-US" dirty="0" smtClean="0"/>
              <a:t/>
            </a:r>
            <a:br>
              <a:rPr lang="en-US" dirty="0" smtClean="0"/>
            </a:br>
            <a:r>
              <a:rPr lang="en-US" sz="3000" b="1" dirty="0" smtClean="0">
                <a:latin typeface="Constantia" panose="02030602050306030303" pitchFamily="18" charset="0"/>
              </a:rPr>
              <a:t>Lane County Community Health Assessment &amp;</a:t>
            </a:r>
            <a:br>
              <a:rPr lang="en-US" sz="3000" b="1" dirty="0" smtClean="0">
                <a:latin typeface="Constantia" panose="02030602050306030303" pitchFamily="18" charset="0"/>
              </a:rPr>
            </a:br>
            <a:r>
              <a:rPr lang="en-US" sz="3000" b="1" dirty="0" smtClean="0">
                <a:latin typeface="Constantia" panose="02030602050306030303" pitchFamily="18" charset="0"/>
              </a:rPr>
              <a:t>Community Health Improvement Plan </a:t>
            </a:r>
            <a:r>
              <a:rPr lang="en-US" sz="3000" dirty="0" smtClean="0">
                <a:latin typeface="Constantia" panose="02030602050306030303" pitchFamily="18" charset="0"/>
              </a:rPr>
              <a:t/>
            </a:r>
            <a:br>
              <a:rPr lang="en-US" sz="3000" dirty="0" smtClean="0">
                <a:latin typeface="Constantia" panose="02030602050306030303" pitchFamily="18" charset="0"/>
              </a:rPr>
            </a:br>
            <a:r>
              <a:rPr lang="en-US" sz="2000" dirty="0" smtClean="0">
                <a:latin typeface="Constantia" panose="02030602050306030303" pitchFamily="18" charset="0"/>
              </a:rPr>
              <a:t>Jennifer </a:t>
            </a:r>
            <a:r>
              <a:rPr lang="en-US" sz="2000" dirty="0">
                <a:latin typeface="Constantia" panose="02030602050306030303" pitchFamily="18" charset="0"/>
              </a:rPr>
              <a:t>Jordan, MPH</a:t>
            </a:r>
            <a:br>
              <a:rPr lang="en-US" sz="2000" dirty="0">
                <a:latin typeface="Constantia" panose="02030602050306030303" pitchFamily="18" charset="0"/>
              </a:rPr>
            </a:br>
            <a:r>
              <a:rPr lang="en-US" sz="2000" dirty="0">
                <a:latin typeface="Constantia" panose="02030602050306030303" pitchFamily="18" charset="0"/>
              </a:rPr>
              <a:t>Lane County Public </a:t>
            </a:r>
            <a:r>
              <a:rPr lang="en-US" sz="2000" dirty="0" smtClean="0">
                <a:latin typeface="Constantia" panose="02030602050306030303" pitchFamily="18" charset="0"/>
              </a:rPr>
              <a:t>Health</a:t>
            </a:r>
            <a:br>
              <a:rPr lang="en-US" sz="2000" dirty="0" smtClean="0">
                <a:latin typeface="Constantia" panose="02030602050306030303" pitchFamily="18" charset="0"/>
              </a:rPr>
            </a:br>
            <a:r>
              <a:rPr lang="en-US" sz="2000" dirty="0" smtClean="0">
                <a:latin typeface="Constantia" panose="02030602050306030303" pitchFamily="18" charset="0"/>
              </a:rPr>
              <a:t>11/21/2013</a:t>
            </a:r>
            <a:r>
              <a:rPr lang="en-US" sz="2000" dirty="0">
                <a:latin typeface="Constantia" panose="02030602050306030303" pitchFamily="18" charset="0"/>
              </a:rPr>
              <a:t/>
            </a:r>
            <a:br>
              <a:rPr lang="en-US" sz="2000" dirty="0">
                <a:latin typeface="Constantia" panose="02030602050306030303" pitchFamily="18" charset="0"/>
              </a:rPr>
            </a:br>
            <a:r>
              <a:rPr lang="en-US" sz="3200" dirty="0"/>
              <a:t/>
            </a:r>
            <a:br>
              <a:rPr lang="en-US" sz="3200" dirty="0"/>
            </a:br>
            <a:r>
              <a:rPr lang="en-US" dirty="0" smtClean="0"/>
              <a:t/>
            </a:r>
            <a:br>
              <a:rPr lang="en-US" dirty="0" smtClean="0"/>
            </a:br>
            <a:endParaRPr lang="en-US" sz="3000" b="1" dirty="0" smtClean="0"/>
          </a:p>
        </p:txBody>
      </p:sp>
      <p:pic>
        <p:nvPicPr>
          <p:cNvPr id="16387" name="Picture 6" descr="43c241b1-7ed5-4358-b12f-cb6cdba549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295400"/>
            <a:ext cx="8604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6" descr="http://www.lanecc.edu/lfc/images/SMPH_b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828800"/>
            <a:ext cx="281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descr="TrilliumCHP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600200"/>
            <a:ext cx="1981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descr="UWLC_LU_v_4c_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1447800"/>
            <a:ext cx="1487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12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509034"/>
            <a:ext cx="8229600" cy="773112"/>
          </a:xfrm>
        </p:spPr>
        <p:txBody>
          <a:bodyPr/>
          <a:lstStyle/>
          <a:p>
            <a:r>
              <a:rPr lang="en-US" sz="3200" dirty="0" smtClean="0">
                <a:ea typeface="ＭＳ Ｐゴシック" charset="-128"/>
                <a:cs typeface="Arial" charset="0"/>
              </a:rPr>
              <a:t>Access to Care</a:t>
            </a:r>
          </a:p>
        </p:txBody>
      </p:sp>
      <p:sp>
        <p:nvSpPr>
          <p:cNvPr id="6" name="Slide Number Placeholder 3"/>
          <p:cNvSpPr txBox="1">
            <a:spLocks/>
          </p:cNvSpPr>
          <p:nvPr/>
        </p:nvSpPr>
        <p:spPr>
          <a:xfrm>
            <a:off x="6553200" y="6356350"/>
            <a:ext cx="2133600" cy="365125"/>
          </a:xfrm>
          <a:prstGeom prst="rect">
            <a:avLst/>
          </a:prstGeom>
        </p:spPr>
        <p:txBody>
          <a:bodyPr anchor="ctr"/>
          <a:lstStyle/>
          <a:p>
            <a:pPr algn="r" fontAlgn="auto">
              <a:spcBef>
                <a:spcPts val="0"/>
              </a:spcBef>
              <a:spcAft>
                <a:spcPts val="0"/>
              </a:spcAft>
              <a:defRPr/>
            </a:pPr>
            <a:fld id="{AECD3471-C38E-41D2-873B-8BFAFAAC2AE9}" type="slidenum">
              <a:rPr lang="en-US" sz="1400">
                <a:latin typeface="Garamond" pitchFamily="18" charset="0"/>
                <a:cs typeface="+mn-cs"/>
              </a:rPr>
              <a:pPr algn="r" fontAlgn="auto">
                <a:spcBef>
                  <a:spcPts val="0"/>
                </a:spcBef>
                <a:spcAft>
                  <a:spcPts val="0"/>
                </a:spcAft>
                <a:defRPr/>
              </a:pPr>
              <a:t>10</a:t>
            </a:fld>
            <a:endParaRPr lang="en-US" sz="1400" dirty="0">
              <a:latin typeface="Garamond" pitchFamily="18" charset="0"/>
              <a:cs typeface="+mn-cs"/>
            </a:endParaRPr>
          </a:p>
        </p:txBody>
      </p:sp>
      <p:graphicFrame>
        <p:nvGraphicFramePr>
          <p:cNvPr id="2" name="Object 1"/>
          <p:cNvGraphicFramePr>
            <a:graphicFrameLocks noGrp="1"/>
          </p:cNvGraphicFramePr>
          <p:nvPr/>
        </p:nvGraphicFramePr>
        <p:xfrm>
          <a:off x="1066800" y="1524000"/>
          <a:ext cx="6959600" cy="4321175"/>
        </p:xfrm>
        <a:graphic>
          <a:graphicData uri="http://schemas.openxmlformats.org/presentationml/2006/ole">
            <mc:AlternateContent xmlns:mc="http://schemas.openxmlformats.org/markup-compatibility/2006">
              <mc:Choice xmlns:v="urn:schemas-microsoft-com:vml" Requires="v">
                <p:oleObj spid="_x0000_s3083" r:id="rId5" imgW="6962235" imgH="4322439" progId="Excel.Chart.8">
                  <p:embed/>
                </p:oleObj>
              </mc:Choice>
              <mc:Fallback>
                <p:oleObj r:id="rId5" imgW="6962235" imgH="4322439"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1524000"/>
                        <a:ext cx="69596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94799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Community Health Improvement Priorities</a:t>
            </a:r>
            <a:endParaRPr lang="en-US" sz="3200" dirty="0"/>
          </a:p>
        </p:txBody>
      </p:sp>
      <p:sp>
        <p:nvSpPr>
          <p:cNvPr id="3" name="Content Placeholder 2"/>
          <p:cNvSpPr>
            <a:spLocks noGrp="1"/>
          </p:cNvSpPr>
          <p:nvPr>
            <p:ph idx="1"/>
          </p:nvPr>
        </p:nvSpPr>
        <p:spPr/>
        <p:txBody>
          <a:bodyPr/>
          <a:lstStyle/>
          <a:p>
            <a:pPr marL="514350" indent="-514350">
              <a:buFont typeface="+mj-lt"/>
              <a:buAutoNum type="arabicPeriod"/>
            </a:pPr>
            <a:r>
              <a:rPr lang="en-US" sz="3200" b="1" dirty="0" smtClean="0"/>
              <a:t>Health Equity</a:t>
            </a:r>
          </a:p>
          <a:p>
            <a:pPr marL="514350" indent="-514350">
              <a:buFont typeface="+mj-lt"/>
              <a:buAutoNum type="arabicPeriod"/>
            </a:pPr>
            <a:r>
              <a:rPr lang="en-US" sz="3200" b="1" dirty="0" smtClean="0"/>
              <a:t>Tobacco </a:t>
            </a:r>
          </a:p>
          <a:p>
            <a:pPr marL="514350" indent="-514350">
              <a:buFont typeface="+mj-lt"/>
              <a:buAutoNum type="arabicPeriod"/>
            </a:pPr>
            <a:r>
              <a:rPr lang="en-US" sz="3200" b="1" dirty="0" smtClean="0"/>
              <a:t>Obesity </a:t>
            </a:r>
          </a:p>
          <a:p>
            <a:pPr marL="514350" indent="-514350">
              <a:buFont typeface="+mj-lt"/>
              <a:buAutoNum type="arabicPeriod"/>
            </a:pPr>
            <a:r>
              <a:rPr lang="en-US" sz="3200" b="1" dirty="0" smtClean="0"/>
              <a:t>Substance Abuse and Behavioral Health</a:t>
            </a:r>
          </a:p>
          <a:p>
            <a:pPr marL="514350" indent="-514350">
              <a:buFont typeface="+mj-lt"/>
              <a:buAutoNum type="arabicPeriod"/>
            </a:pPr>
            <a:r>
              <a:rPr lang="en-US" sz="3200" b="1" dirty="0" smtClean="0"/>
              <a:t>Access to Health Care</a:t>
            </a:r>
            <a:endParaRPr lang="en-US" sz="3200" b="1" dirty="0"/>
          </a:p>
        </p:txBody>
      </p:sp>
      <p:sp>
        <p:nvSpPr>
          <p:cNvPr id="4" name="Slide Number Placeholder 3"/>
          <p:cNvSpPr>
            <a:spLocks noGrp="1"/>
          </p:cNvSpPr>
          <p:nvPr>
            <p:ph type="sldNum" sz="quarter" idx="11"/>
          </p:nvPr>
        </p:nvSpPr>
        <p:spPr>
          <a:prstGeom prst="rect">
            <a:avLst/>
          </a:prstGeom>
        </p:spPr>
        <p:txBody>
          <a:bodyPr/>
          <a:lstStyle/>
          <a:p>
            <a:pPr>
              <a:defRPr/>
            </a:pPr>
            <a:fld id="{9912CA83-7FBD-4E53-BDAE-B3A4D5E46AB6}" type="slidenum">
              <a:rPr lang="en-US" smtClean="0"/>
              <a:pPr>
                <a:defRPr/>
              </a:pPr>
              <a:t>11</a:t>
            </a:fld>
            <a:endParaRPr lang="en-US" dirty="0"/>
          </a:p>
        </p:txBody>
      </p:sp>
    </p:spTree>
    <p:extLst>
      <p:ext uri="{BB962C8B-B14F-4D97-AF65-F5344CB8AC3E}">
        <p14:creationId xmlns:p14="http://schemas.microsoft.com/office/powerpoint/2010/main" val="2990498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714AA52F-74F8-4100-9EA7-C830CEC7BE33}" type="slidenum">
              <a:rPr lang="en-US" smtClean="0"/>
              <a:pPr>
                <a:defRPr/>
              </a:pPr>
              <a:t>12</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37" y="0"/>
            <a:ext cx="8872151" cy="675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392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prstGeom prst="rect">
            <a:avLst/>
          </a:prstGeom>
        </p:spPr>
        <p:txBody>
          <a:bodyPr/>
          <a:lstStyle/>
          <a:p>
            <a:pPr>
              <a:defRPr/>
            </a:pPr>
            <a:fld id="{9912CA83-7FBD-4E53-BDAE-B3A4D5E46AB6}" type="slidenum">
              <a:rPr lang="en-US" smtClean="0"/>
              <a:pPr>
                <a:defRPr/>
              </a:pPr>
              <a:t>13</a:t>
            </a:fld>
            <a:endParaRPr lang="en-US" dirty="0"/>
          </a:p>
        </p:txBody>
      </p:sp>
      <p:sp>
        <p:nvSpPr>
          <p:cNvPr id="2" name="Title 1"/>
          <p:cNvSpPr>
            <a:spLocks noGrp="1"/>
          </p:cNvSpPr>
          <p:nvPr>
            <p:ph type="title" idx="4294967295"/>
          </p:nvPr>
        </p:nvSpPr>
        <p:spPr>
          <a:xfrm>
            <a:off x="0" y="369888"/>
            <a:ext cx="8229600" cy="773112"/>
          </a:xfrm>
        </p:spPr>
        <p:txBody>
          <a:bodyPr>
            <a:normAutofit/>
          </a:bodyPr>
          <a:lstStyle/>
          <a:p>
            <a:r>
              <a:rPr lang="en-US" sz="3200" b="1" dirty="0" smtClean="0"/>
              <a:t>Social Determinants of Health</a:t>
            </a:r>
            <a:endParaRPr lang="en-US" sz="32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14" y="1225219"/>
            <a:ext cx="6646593" cy="4642695"/>
          </a:xfrm>
          <a:prstGeom prst="rect">
            <a:avLst/>
          </a:prstGeom>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Multi-Sector Partnerships – recent efforts </a:t>
            </a:r>
            <a:endParaRPr lang="en-US" sz="3200" dirty="0"/>
          </a:p>
        </p:txBody>
      </p:sp>
      <p:sp>
        <p:nvSpPr>
          <p:cNvPr id="3" name="Content Placeholder 2"/>
          <p:cNvSpPr>
            <a:spLocks noGrp="1"/>
          </p:cNvSpPr>
          <p:nvPr>
            <p:ph idx="1"/>
          </p:nvPr>
        </p:nvSpPr>
        <p:spPr/>
        <p:txBody>
          <a:bodyPr/>
          <a:lstStyle/>
          <a:p>
            <a:pPr marL="0" indent="0">
              <a:buNone/>
            </a:pPr>
            <a:r>
              <a:rPr lang="en-US" sz="2400" b="1" dirty="0" smtClean="0"/>
              <a:t>Recent local examples:</a:t>
            </a:r>
          </a:p>
          <a:p>
            <a:pPr lvl="1"/>
            <a:r>
              <a:rPr lang="en-US" sz="2400" dirty="0" smtClean="0"/>
              <a:t>Health Impact Assessment of City of Eugene’s Climate and Energy Action Plan</a:t>
            </a:r>
          </a:p>
          <a:p>
            <a:pPr lvl="1"/>
            <a:r>
              <a:rPr lang="en-US" sz="2400" dirty="0" smtClean="0"/>
              <a:t>Lane Livability Consortium</a:t>
            </a:r>
          </a:p>
          <a:p>
            <a:pPr lvl="2"/>
            <a:r>
              <a:rPr lang="en-US" sz="2400" dirty="0" smtClean="0"/>
              <a:t>HIAP workshop today</a:t>
            </a:r>
          </a:p>
          <a:p>
            <a:pPr lvl="2"/>
            <a:r>
              <a:rPr lang="en-US" sz="2400" dirty="0" smtClean="0"/>
              <a:t>Scenario planning to reduce local greenhouse gas emissions</a:t>
            </a:r>
          </a:p>
          <a:p>
            <a:pPr lvl="1"/>
            <a:r>
              <a:rPr lang="en-US" sz="2400" dirty="0" smtClean="0"/>
              <a:t>LaneACT</a:t>
            </a:r>
          </a:p>
          <a:p>
            <a:pPr lvl="1"/>
            <a:r>
              <a:rPr lang="en-US" sz="2400" dirty="0" smtClean="0"/>
              <a:t>HIA Grant</a:t>
            </a:r>
            <a:endParaRPr lang="en-US" dirty="0"/>
          </a:p>
        </p:txBody>
      </p:sp>
      <p:sp>
        <p:nvSpPr>
          <p:cNvPr id="4" name="Slide Number Placeholder 3"/>
          <p:cNvSpPr>
            <a:spLocks noGrp="1"/>
          </p:cNvSpPr>
          <p:nvPr>
            <p:ph type="sldNum" sz="quarter" idx="11"/>
          </p:nvPr>
        </p:nvSpPr>
        <p:spPr/>
        <p:txBody>
          <a:bodyPr/>
          <a:lstStyle/>
          <a:p>
            <a:pPr>
              <a:defRPr/>
            </a:pPr>
            <a:fld id="{714AA52F-74F8-4100-9EA7-C830CEC7BE33}" type="slidenum">
              <a:rPr lang="en-US" smtClean="0"/>
              <a:pPr>
                <a:defRPr/>
              </a:pPr>
              <a:t>14</a:t>
            </a:fld>
            <a:endParaRPr lang="en-US" dirty="0"/>
          </a:p>
        </p:txBody>
      </p:sp>
    </p:spTree>
    <p:extLst>
      <p:ext uri="{BB962C8B-B14F-4D97-AF65-F5344CB8AC3E}">
        <p14:creationId xmlns:p14="http://schemas.microsoft.com/office/powerpoint/2010/main" val="1214997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Health Equity – recent progress</a:t>
            </a:r>
            <a:endParaRPr lang="en-US" sz="3200" dirty="0"/>
          </a:p>
        </p:txBody>
      </p:sp>
      <p:sp>
        <p:nvSpPr>
          <p:cNvPr id="4" name="Content Placeholder 3"/>
          <p:cNvSpPr>
            <a:spLocks noGrp="1"/>
          </p:cNvSpPr>
          <p:nvPr>
            <p:ph idx="1"/>
          </p:nvPr>
        </p:nvSpPr>
        <p:spPr/>
        <p:txBody>
          <a:bodyPr/>
          <a:lstStyle/>
          <a:p>
            <a:r>
              <a:rPr lang="en-US" dirty="0" smtClean="0"/>
              <a:t>Established a Community Health Improvement Plan Health Equity Workgroup</a:t>
            </a:r>
          </a:p>
          <a:p>
            <a:r>
              <a:rPr lang="en-US" dirty="0" smtClean="0"/>
              <a:t>Developing more detailed workplan</a:t>
            </a:r>
          </a:p>
          <a:p>
            <a:r>
              <a:rPr lang="en-US" dirty="0"/>
              <a:t>Applying for a grant from the Oregon Health Authority to support the development of a Regional Health Equity Coalition to promote participation in local and statewide policy-making and </a:t>
            </a:r>
            <a:r>
              <a:rPr lang="en-US" dirty="0" smtClean="0"/>
              <a:t>policy implementation</a:t>
            </a:r>
            <a:endParaRPr lang="en-US" dirty="0"/>
          </a:p>
          <a:p>
            <a:endParaRPr lang="en-US" dirty="0" smtClean="0"/>
          </a:p>
          <a:p>
            <a:endParaRPr lang="en-US" dirty="0"/>
          </a:p>
          <a:p>
            <a:endParaRPr lang="en-US" dirty="0"/>
          </a:p>
        </p:txBody>
      </p:sp>
      <p:sp>
        <p:nvSpPr>
          <p:cNvPr id="2" name="Slide Number Placeholder 1"/>
          <p:cNvSpPr>
            <a:spLocks noGrp="1"/>
          </p:cNvSpPr>
          <p:nvPr>
            <p:ph type="sldNum" sz="quarter" idx="11"/>
          </p:nvPr>
        </p:nvSpPr>
        <p:spPr/>
        <p:txBody>
          <a:bodyPr/>
          <a:lstStyle/>
          <a:p>
            <a:pPr>
              <a:defRPr/>
            </a:pPr>
            <a:fld id="{D7503C79-DDA2-44C1-B88D-E4880980AEAE}" type="slidenum">
              <a:rPr lang="en-US" smtClean="0"/>
              <a:pPr>
                <a:defRPr/>
              </a:pPr>
              <a:t>15</a:t>
            </a:fld>
            <a:endParaRPr lang="en-US" dirty="0"/>
          </a:p>
        </p:txBody>
      </p:sp>
    </p:spTree>
    <p:extLst>
      <p:ext uri="{BB962C8B-B14F-4D97-AF65-F5344CB8AC3E}">
        <p14:creationId xmlns:p14="http://schemas.microsoft.com/office/powerpoint/2010/main" val="1247540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dirty="0" smtClean="0"/>
              <a:t>Tobacco Prevention – recent progress</a:t>
            </a:r>
            <a:r>
              <a:rPr lang="en-US" sz="4000" dirty="0" smtClean="0"/>
              <a:t/>
            </a:r>
            <a:br>
              <a:rPr lang="en-US" sz="4000" dirty="0" smtClean="0"/>
            </a:br>
            <a:r>
              <a:rPr lang="en-US" dirty="0" smtClean="0"/>
              <a:t> </a:t>
            </a:r>
            <a:endParaRPr lang="en-US" sz="3200" dirty="0"/>
          </a:p>
        </p:txBody>
      </p:sp>
      <p:sp>
        <p:nvSpPr>
          <p:cNvPr id="3" name="Content Placeholder 2"/>
          <p:cNvSpPr>
            <a:spLocks noGrp="1"/>
          </p:cNvSpPr>
          <p:nvPr>
            <p:ph idx="1"/>
          </p:nvPr>
        </p:nvSpPr>
        <p:spPr/>
        <p:txBody>
          <a:bodyPr>
            <a:normAutofit fontScale="70000" lnSpcReduction="20000"/>
          </a:bodyPr>
          <a:lstStyle/>
          <a:p>
            <a:pPr>
              <a:spcBef>
                <a:spcPts val="1200"/>
              </a:spcBef>
            </a:pPr>
            <a:r>
              <a:rPr lang="en-US" sz="2400" b="1" dirty="0" smtClean="0"/>
              <a:t>Protecting people from exposure to second hand smoke</a:t>
            </a:r>
          </a:p>
          <a:p>
            <a:pPr lvl="1">
              <a:spcBef>
                <a:spcPts val="1200"/>
              </a:spcBef>
            </a:pPr>
            <a:r>
              <a:rPr lang="en-US" sz="2400" b="1" dirty="0" smtClean="0"/>
              <a:t>University of Oregon</a:t>
            </a:r>
          </a:p>
          <a:p>
            <a:pPr lvl="1">
              <a:spcBef>
                <a:spcPts val="1200"/>
              </a:spcBef>
            </a:pPr>
            <a:r>
              <a:rPr lang="en-US" sz="2400" b="1" dirty="0" smtClean="0"/>
              <a:t>Housing and Community Services Agency of Lane County</a:t>
            </a:r>
          </a:p>
          <a:p>
            <a:pPr lvl="1">
              <a:spcBef>
                <a:spcPts val="1200"/>
              </a:spcBef>
            </a:pPr>
            <a:r>
              <a:rPr lang="en-US" sz="2400" b="1" dirty="0" smtClean="0"/>
              <a:t>Tobacco-free worksites in 2013</a:t>
            </a:r>
          </a:p>
          <a:p>
            <a:pPr lvl="2">
              <a:spcBef>
                <a:spcPts val="1200"/>
              </a:spcBef>
            </a:pPr>
            <a:r>
              <a:rPr lang="en-US" sz="2400" dirty="0" smtClean="0"/>
              <a:t>Planned Parenthood, United Way of Lane County, </a:t>
            </a:r>
          </a:p>
          <a:p>
            <a:pPr marL="914400" lvl="2" indent="0">
              <a:spcBef>
                <a:spcPts val="1200"/>
              </a:spcBef>
              <a:buNone/>
            </a:pPr>
            <a:r>
              <a:rPr lang="en-US" sz="2400" dirty="0" smtClean="0"/>
              <a:t>Oregon Research Institute, Trillium Community Health </a:t>
            </a:r>
          </a:p>
          <a:p>
            <a:pPr marL="914400" lvl="2" indent="0">
              <a:spcBef>
                <a:spcPts val="1200"/>
              </a:spcBef>
              <a:buNone/>
            </a:pPr>
            <a:r>
              <a:rPr lang="en-US" sz="2400" dirty="0" smtClean="0"/>
              <a:t>Plan</a:t>
            </a:r>
          </a:p>
          <a:p>
            <a:pPr marL="342900" lvl="1" indent="-342900">
              <a:spcBef>
                <a:spcPts val="1200"/>
              </a:spcBef>
              <a:buClr>
                <a:schemeClr val="tx2"/>
              </a:buClr>
              <a:buSzPct val="90000"/>
            </a:pPr>
            <a:r>
              <a:rPr lang="en-US" sz="2400" b="1" dirty="0" smtClean="0"/>
              <a:t>Tobacco </a:t>
            </a:r>
            <a:r>
              <a:rPr lang="en-US" sz="2400" b="1" dirty="0"/>
              <a:t>Retail Licensing</a:t>
            </a:r>
          </a:p>
          <a:p>
            <a:pPr lvl="1">
              <a:spcBef>
                <a:spcPts val="1200"/>
              </a:spcBef>
            </a:pPr>
            <a:r>
              <a:rPr lang="en-US" sz="2400" dirty="0" smtClean="0"/>
              <a:t>Board of County Commissioners decision to explore licensing of tobacco retail outlets </a:t>
            </a:r>
          </a:p>
          <a:p>
            <a:pPr marL="342900" lvl="1" indent="-342900">
              <a:spcBef>
                <a:spcPts val="1200"/>
              </a:spcBef>
              <a:buClr>
                <a:schemeClr val="tx2"/>
              </a:buClr>
              <a:buSzPct val="90000"/>
            </a:pPr>
            <a:r>
              <a:rPr lang="en-US" sz="2400" b="1" dirty="0"/>
              <a:t>Electronic </a:t>
            </a:r>
            <a:r>
              <a:rPr lang="en-US" sz="2400" b="1" dirty="0" smtClean="0"/>
              <a:t>Cigarettes</a:t>
            </a:r>
          </a:p>
          <a:p>
            <a:pPr lvl="1">
              <a:spcBef>
                <a:spcPts val="1200"/>
              </a:spcBef>
            </a:pPr>
            <a:r>
              <a:rPr lang="en-US" sz="2400" dirty="0"/>
              <a:t>Many local school districts </a:t>
            </a:r>
            <a:r>
              <a:rPr lang="en-US" sz="2400" dirty="0" smtClean="0"/>
              <a:t>are enhancing their tobacco-free campus policies to include e-cigs</a:t>
            </a:r>
            <a:endParaRPr lang="en-US" sz="2400" dirty="0"/>
          </a:p>
          <a:p>
            <a:pPr marL="342900" lvl="1" indent="-342900">
              <a:spcBef>
                <a:spcPts val="1200"/>
              </a:spcBef>
              <a:buClr>
                <a:schemeClr val="tx2"/>
              </a:buClr>
              <a:buSzPct val="90000"/>
            </a:pPr>
            <a:r>
              <a:rPr lang="en-US" sz="2400" b="1" dirty="0"/>
              <a:t>Promote the Oregon Tobacco </a:t>
            </a:r>
            <a:r>
              <a:rPr lang="en-US" sz="2400" b="1" dirty="0" smtClean="0"/>
              <a:t>Quitline (1-800-QUIT-NOW)</a:t>
            </a:r>
            <a:endParaRPr lang="en-US" sz="2400" b="1" dirty="0"/>
          </a:p>
          <a:p>
            <a:pPr marL="0" indent="0">
              <a:lnSpc>
                <a:spcPct val="150000"/>
              </a:lnSpc>
              <a:buNone/>
            </a:pPr>
            <a:endParaRPr lang="en-US" dirty="0" smtClean="0"/>
          </a:p>
          <a:p>
            <a:pPr>
              <a:lnSpc>
                <a:spcPct val="150000"/>
              </a:lnSpc>
            </a:pPr>
            <a:endParaRPr lang="en-US" dirty="0" smtClean="0"/>
          </a:p>
          <a:p>
            <a:pPr lvl="1"/>
            <a:endParaRPr lang="en-US" dirty="0"/>
          </a:p>
        </p:txBody>
      </p:sp>
      <p:sp>
        <p:nvSpPr>
          <p:cNvPr id="4" name="Slide Number Placeholder 3"/>
          <p:cNvSpPr>
            <a:spLocks noGrp="1"/>
          </p:cNvSpPr>
          <p:nvPr>
            <p:ph type="sldNum" sz="quarter" idx="11"/>
          </p:nvPr>
        </p:nvSpPr>
        <p:spPr>
          <a:prstGeom prst="rect">
            <a:avLst/>
          </a:prstGeom>
        </p:spPr>
        <p:txBody>
          <a:bodyPr/>
          <a:lstStyle/>
          <a:p>
            <a:pPr>
              <a:defRPr/>
            </a:pPr>
            <a:fld id="{9912CA83-7FBD-4E53-BDAE-B3A4D5E46AB6}" type="slidenum">
              <a:rPr lang="en-US" smtClean="0"/>
              <a:pPr>
                <a:defRPr/>
              </a:pPr>
              <a:t>16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1067" y="1760838"/>
            <a:ext cx="1333689" cy="200053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Obesity Prevention – recent progress</a:t>
            </a:r>
            <a:endParaRPr lang="en-US" sz="3200" dirty="0"/>
          </a:p>
        </p:txBody>
      </p:sp>
      <p:sp>
        <p:nvSpPr>
          <p:cNvPr id="3" name="Content Placeholder 2"/>
          <p:cNvSpPr>
            <a:spLocks noGrp="1"/>
          </p:cNvSpPr>
          <p:nvPr>
            <p:ph idx="1"/>
          </p:nvPr>
        </p:nvSpPr>
        <p:spPr/>
        <p:txBody>
          <a:bodyPr/>
          <a:lstStyle/>
          <a:p>
            <a:r>
              <a:rPr lang="en-US" sz="2400" dirty="0" smtClean="0"/>
              <a:t>Public Health folks working to learn more about land use, transportation and economic development sectors policies and processes</a:t>
            </a:r>
          </a:p>
          <a:p>
            <a:r>
              <a:rPr lang="en-US" sz="2400" dirty="0" smtClean="0"/>
              <a:t>Healthy worksite cafeterias and vending policies including limiting the sale of sugar sweetened beverages</a:t>
            </a:r>
          </a:p>
          <a:p>
            <a:r>
              <a:rPr lang="en-US" sz="2400" dirty="0" smtClean="0"/>
              <a:t>Healthy meetings and events policies</a:t>
            </a:r>
          </a:p>
          <a:p>
            <a:pPr lvl="1"/>
            <a:r>
              <a:rPr lang="en-US" sz="2400" dirty="0" smtClean="0"/>
              <a:t>Include healthy options</a:t>
            </a:r>
          </a:p>
          <a:p>
            <a:pPr lvl="1"/>
            <a:r>
              <a:rPr lang="en-US" sz="2400" dirty="0" smtClean="0"/>
              <a:t>Incorporate physical activity breaks during long meetings</a:t>
            </a:r>
          </a:p>
          <a:p>
            <a:pPr marL="342900" lvl="1" indent="-342900">
              <a:buClr>
                <a:schemeClr val="tx2"/>
              </a:buClr>
              <a:buSzPct val="90000"/>
            </a:pPr>
            <a:r>
              <a:rPr lang="en-US" sz="2400" dirty="0"/>
              <a:t>Healthy worksite infrastructure</a:t>
            </a:r>
          </a:p>
          <a:p>
            <a:pPr lvl="1"/>
            <a:r>
              <a:rPr lang="en-US" sz="2400" dirty="0" smtClean="0"/>
              <a:t>Standing desks</a:t>
            </a:r>
          </a:p>
          <a:p>
            <a:pPr lvl="1"/>
            <a:r>
              <a:rPr lang="en-US" sz="2400" dirty="0" smtClean="0"/>
              <a:t>Stairwell promotion campaigns</a:t>
            </a:r>
          </a:p>
        </p:txBody>
      </p:sp>
      <p:sp>
        <p:nvSpPr>
          <p:cNvPr id="4" name="Slide Number Placeholder 3"/>
          <p:cNvSpPr>
            <a:spLocks noGrp="1"/>
          </p:cNvSpPr>
          <p:nvPr>
            <p:ph type="sldNum" sz="quarter" idx="11"/>
          </p:nvPr>
        </p:nvSpPr>
        <p:spPr/>
        <p:txBody>
          <a:bodyPr/>
          <a:lstStyle/>
          <a:p>
            <a:pPr>
              <a:defRPr/>
            </a:pPr>
            <a:fld id="{714AA52F-74F8-4100-9EA7-C830CEC7BE33}" type="slidenum">
              <a:rPr lang="en-US" smtClean="0"/>
              <a:pPr>
                <a:defRPr/>
              </a:pPr>
              <a:t>17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4944" y="3027405"/>
            <a:ext cx="1134761" cy="1134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400" y="4804719"/>
            <a:ext cx="15430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810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79827"/>
            <a:ext cx="8763000" cy="773112"/>
          </a:xfrm>
        </p:spPr>
        <p:txBody>
          <a:bodyPr>
            <a:noAutofit/>
          </a:bodyPr>
          <a:lstStyle/>
          <a:p>
            <a:pPr marL="457200" indent="-457200"/>
            <a:r>
              <a:rPr lang="en-US" sz="3200" dirty="0" smtClean="0"/>
              <a:t>Mental Health Promotion – recent progress</a:t>
            </a:r>
            <a:endParaRPr lang="en-US" sz="3200" dirty="0"/>
          </a:p>
        </p:txBody>
      </p:sp>
      <p:sp>
        <p:nvSpPr>
          <p:cNvPr id="3" name="Content Placeholder 2"/>
          <p:cNvSpPr>
            <a:spLocks noGrp="1"/>
          </p:cNvSpPr>
          <p:nvPr>
            <p:ph idx="1"/>
          </p:nvPr>
        </p:nvSpPr>
        <p:spPr>
          <a:xfrm>
            <a:off x="457200" y="1325215"/>
            <a:ext cx="8229600" cy="5181600"/>
          </a:xfrm>
        </p:spPr>
        <p:txBody>
          <a:bodyPr>
            <a:noAutofit/>
          </a:bodyPr>
          <a:lstStyle/>
          <a:p>
            <a:pPr>
              <a:spcBef>
                <a:spcPts val="1200"/>
              </a:spcBef>
            </a:pPr>
            <a:r>
              <a:rPr lang="en-US" sz="3200" dirty="0" smtClean="0"/>
              <a:t>Begun filming for a mental health first aid kit anti-stigma campaign</a:t>
            </a:r>
          </a:p>
          <a:p>
            <a:pPr>
              <a:spcBef>
                <a:spcPts val="1200"/>
              </a:spcBef>
            </a:pPr>
            <a:r>
              <a:rPr lang="en-US" sz="3200" dirty="0" smtClean="0"/>
              <a:t>Recently convened a firearms safety initiative</a:t>
            </a:r>
          </a:p>
          <a:p>
            <a:pPr>
              <a:spcBef>
                <a:spcPts val="1200"/>
              </a:spcBef>
            </a:pPr>
            <a:r>
              <a:rPr lang="en-US" sz="3200" dirty="0" smtClean="0"/>
              <a:t>Conducting provider and public education mental health first aid and suicide prevention trainings</a:t>
            </a:r>
          </a:p>
          <a:p>
            <a:pPr>
              <a:spcBef>
                <a:spcPts val="1200"/>
              </a:spcBef>
            </a:pPr>
            <a:r>
              <a:rPr lang="en-US" sz="3200" dirty="0" smtClean="0"/>
              <a:t>Efforts to expand mental health-friendly worksite initiatives</a:t>
            </a:r>
            <a:endParaRPr lang="en-US" sz="3200" dirty="0"/>
          </a:p>
        </p:txBody>
      </p:sp>
      <p:sp>
        <p:nvSpPr>
          <p:cNvPr id="4" name="Slide Number Placeholder 3"/>
          <p:cNvSpPr>
            <a:spLocks noGrp="1"/>
          </p:cNvSpPr>
          <p:nvPr>
            <p:ph type="sldNum" sz="quarter" idx="11"/>
          </p:nvPr>
        </p:nvSpPr>
        <p:spPr>
          <a:prstGeom prst="rect">
            <a:avLst/>
          </a:prstGeom>
        </p:spPr>
        <p:txBody>
          <a:bodyPr/>
          <a:lstStyle/>
          <a:p>
            <a:pPr>
              <a:defRPr/>
            </a:pPr>
            <a:fld id="{9912CA83-7FBD-4E53-BDAE-B3A4D5E46AB6}" type="slidenum">
              <a:rPr lang="en-US" smtClean="0"/>
              <a:pPr>
                <a:defRPr/>
              </a:pPr>
              <a:t>18</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3286" y="5286630"/>
            <a:ext cx="1424116" cy="949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Substance Abuse Prevention – recent progress</a:t>
            </a:r>
            <a:endParaRPr lang="en-US" sz="3200" dirty="0"/>
          </a:p>
        </p:txBody>
      </p:sp>
      <p:sp>
        <p:nvSpPr>
          <p:cNvPr id="3" name="Content Placeholder 2"/>
          <p:cNvSpPr>
            <a:spLocks noGrp="1"/>
          </p:cNvSpPr>
          <p:nvPr>
            <p:ph idx="1"/>
          </p:nvPr>
        </p:nvSpPr>
        <p:spPr/>
        <p:txBody>
          <a:bodyPr/>
          <a:lstStyle/>
          <a:p>
            <a:r>
              <a:rPr lang="en-US" dirty="0" smtClean="0"/>
              <a:t>Binge drinking prevention campaign launched this fall</a:t>
            </a:r>
          </a:p>
          <a:p>
            <a:r>
              <a:rPr lang="en-US" dirty="0" smtClean="0"/>
              <a:t>Expansion of prescription drop box site locations </a:t>
            </a:r>
          </a:p>
          <a:p>
            <a:r>
              <a:rPr lang="en-US" dirty="0" smtClean="0"/>
              <a:t>Development of prescription registry</a:t>
            </a:r>
          </a:p>
          <a:p>
            <a:r>
              <a:rPr lang="en-US" dirty="0" smtClean="0"/>
              <a:t>Substance abuse prevention coalition expanding beyond Eugene to Springfield</a:t>
            </a:r>
          </a:p>
          <a:p>
            <a:r>
              <a:rPr lang="en-US" dirty="0" smtClean="0"/>
              <a:t>Whiteaker Brewery Taskforce established to prevent alcohol abuse in emerging “fermentation district”</a:t>
            </a:r>
            <a:endParaRPr lang="en-US" dirty="0"/>
          </a:p>
        </p:txBody>
      </p:sp>
      <p:sp>
        <p:nvSpPr>
          <p:cNvPr id="4" name="Slide Number Placeholder 3"/>
          <p:cNvSpPr>
            <a:spLocks noGrp="1"/>
          </p:cNvSpPr>
          <p:nvPr>
            <p:ph type="sldNum" sz="quarter" idx="11"/>
          </p:nvPr>
        </p:nvSpPr>
        <p:spPr/>
        <p:txBody>
          <a:bodyPr/>
          <a:lstStyle/>
          <a:p>
            <a:pPr>
              <a:defRPr/>
            </a:pPr>
            <a:fld id="{714AA52F-74F8-4100-9EA7-C830CEC7BE33}" type="slidenum">
              <a:rPr lang="en-US" smtClean="0"/>
              <a:pPr>
                <a:defRPr/>
              </a:pPr>
              <a:t>19</a:t>
            </a:fld>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0710" y="795724"/>
            <a:ext cx="7239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091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3200" dirty="0" smtClean="0"/>
              <a:t>Community Team</a:t>
            </a:r>
          </a:p>
        </p:txBody>
      </p:sp>
      <p:sp>
        <p:nvSpPr>
          <p:cNvPr id="3075" name="Rectangle 3"/>
          <p:cNvSpPr>
            <a:spLocks noGrp="1" noChangeArrowheads="1"/>
          </p:cNvSpPr>
          <p:nvPr>
            <p:ph idx="1"/>
          </p:nvPr>
        </p:nvSpPr>
        <p:spPr>
          <a:xfrm>
            <a:off x="377686" y="1545955"/>
            <a:ext cx="3597966" cy="4053169"/>
          </a:xfrm>
        </p:spPr>
        <p:txBody>
          <a:bodyPr/>
          <a:lstStyle/>
          <a:p>
            <a:pPr>
              <a:lnSpc>
                <a:spcPct val="110000"/>
              </a:lnSpc>
            </a:pPr>
            <a:r>
              <a:rPr lang="en-US" sz="2400" dirty="0" smtClean="0"/>
              <a:t>Common </a:t>
            </a:r>
            <a:r>
              <a:rPr lang="en-US" sz="2400" b="1" dirty="0" smtClean="0"/>
              <a:t>understanding</a:t>
            </a:r>
          </a:p>
          <a:p>
            <a:pPr>
              <a:lnSpc>
                <a:spcPct val="110000"/>
              </a:lnSpc>
            </a:pPr>
            <a:r>
              <a:rPr lang="en-US" sz="2400" dirty="0" smtClean="0"/>
              <a:t>Common </a:t>
            </a:r>
            <a:r>
              <a:rPr lang="en-US" sz="2400" b="1" dirty="0" smtClean="0"/>
              <a:t>measures</a:t>
            </a:r>
          </a:p>
          <a:p>
            <a:pPr>
              <a:lnSpc>
                <a:spcPct val="110000"/>
              </a:lnSpc>
            </a:pPr>
            <a:r>
              <a:rPr lang="en-US" sz="2400" dirty="0" smtClean="0"/>
              <a:t>Common </a:t>
            </a:r>
            <a:r>
              <a:rPr lang="en-US" sz="2400" b="1" dirty="0" smtClean="0"/>
              <a:t>narrative</a:t>
            </a:r>
          </a:p>
          <a:p>
            <a:pPr>
              <a:lnSpc>
                <a:spcPct val="110000"/>
              </a:lnSpc>
            </a:pPr>
            <a:r>
              <a:rPr lang="en-US" sz="2400" dirty="0" smtClean="0"/>
              <a:t>Common </a:t>
            </a:r>
            <a:r>
              <a:rPr lang="en-US" sz="2400" b="1" dirty="0" smtClean="0"/>
              <a:t>objectives</a:t>
            </a:r>
          </a:p>
          <a:p>
            <a:pPr>
              <a:lnSpc>
                <a:spcPct val="110000"/>
              </a:lnSpc>
            </a:pPr>
            <a:r>
              <a:rPr lang="en-US" sz="2400" dirty="0" smtClean="0"/>
              <a:t>Common </a:t>
            </a:r>
            <a:r>
              <a:rPr lang="en-US" sz="2400" b="1" dirty="0" smtClean="0"/>
              <a:t>plan</a:t>
            </a:r>
          </a:p>
          <a:p>
            <a:pPr>
              <a:lnSpc>
                <a:spcPct val="110000"/>
              </a:lnSpc>
            </a:pPr>
            <a:r>
              <a:rPr lang="en-US" sz="2400" dirty="0" smtClean="0"/>
              <a:t>Varying </a:t>
            </a:r>
            <a:r>
              <a:rPr lang="en-US" sz="2400" b="1" dirty="0" smtClean="0"/>
              <a:t>roles</a:t>
            </a:r>
          </a:p>
          <a:p>
            <a:pPr>
              <a:lnSpc>
                <a:spcPct val="110000"/>
              </a:lnSpc>
            </a:pPr>
            <a:endParaRPr lang="en-US" sz="1800" dirty="0"/>
          </a:p>
          <a:p>
            <a:pPr>
              <a:lnSpc>
                <a:spcPct val="110000"/>
              </a:lnSpc>
            </a:pPr>
            <a:endParaRPr lang="en-US" sz="1800" dirty="0" smtClean="0"/>
          </a:p>
          <a:p>
            <a:pPr>
              <a:lnSpc>
                <a:spcPct val="110000"/>
              </a:lnSpc>
            </a:pPr>
            <a:endParaRPr lang="en-US" sz="1800" dirty="0"/>
          </a:p>
          <a:p>
            <a:pPr>
              <a:lnSpc>
                <a:spcPct val="110000"/>
              </a:lnSpc>
            </a:pPr>
            <a:endParaRPr lang="en-US" sz="1800" dirty="0" smtClean="0"/>
          </a:p>
          <a:p>
            <a:pPr>
              <a:lnSpc>
                <a:spcPct val="110000"/>
              </a:lnSpc>
            </a:pPr>
            <a:endParaRPr lang="en-US" sz="1800" dirty="0"/>
          </a:p>
          <a:p>
            <a:pPr>
              <a:lnSpc>
                <a:spcPct val="110000"/>
              </a:lnSpc>
            </a:pPr>
            <a:endParaRPr lang="en-US" sz="1800" dirty="0" smtClean="0"/>
          </a:p>
          <a:p>
            <a:pPr>
              <a:lnSpc>
                <a:spcPct val="110000"/>
              </a:lnSpc>
            </a:pPr>
            <a:endParaRPr lang="en-US" sz="1800" dirty="0"/>
          </a:p>
          <a:p>
            <a:pPr>
              <a:lnSpc>
                <a:spcPct val="110000"/>
              </a:lnSpc>
            </a:pPr>
            <a:endParaRPr lang="en-US" sz="1800" dirty="0" smtClean="0"/>
          </a:p>
          <a:p>
            <a:pPr>
              <a:lnSpc>
                <a:spcPct val="110000"/>
              </a:lnSpc>
            </a:pPr>
            <a:endParaRPr lang="en-US" sz="1800" dirty="0" smtClean="0"/>
          </a:p>
        </p:txBody>
      </p:sp>
      <p:sp>
        <p:nvSpPr>
          <p:cNvPr id="2" name="Oval 1"/>
          <p:cNvSpPr/>
          <p:nvPr/>
        </p:nvSpPr>
        <p:spPr bwMode="auto">
          <a:xfrm>
            <a:off x="4115916" y="2006706"/>
            <a:ext cx="4633866" cy="2915705"/>
          </a:xfrm>
          <a:prstGeom prst="ellipse">
            <a:avLst/>
          </a:prstGeom>
          <a:solidFill>
            <a:schemeClr val="accent1"/>
          </a:solidFill>
          <a:ln w="952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w="38100">
                <a:solidFill>
                  <a:schemeClr val="tx2"/>
                </a:solidFill>
              </a:ln>
              <a:solidFill>
                <a:schemeClr val="tx2"/>
              </a:solidFill>
              <a:effectLst/>
              <a:latin typeface="AArial" charset="0"/>
            </a:endParaRPr>
          </a:p>
        </p:txBody>
      </p:sp>
      <p:sp>
        <p:nvSpPr>
          <p:cNvPr id="10" name="Oval 9"/>
          <p:cNvSpPr/>
          <p:nvPr/>
        </p:nvSpPr>
        <p:spPr bwMode="auto">
          <a:xfrm>
            <a:off x="3548270" y="1408124"/>
            <a:ext cx="5361622" cy="4191000"/>
          </a:xfrm>
          <a:prstGeom prst="ellipse">
            <a:avLst/>
          </a:prstGeom>
          <a:solidFill>
            <a:schemeClr val="accent1"/>
          </a:solidFill>
          <a:ln w="25400" cap="flat" cmpd="sng" algn="ctr">
            <a:solidFill>
              <a:schemeClr val="tx2">
                <a:alpha val="79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2"/>
              </a:solidFill>
              <a:effectLst/>
              <a:latin typeface="AArial" charset="0"/>
            </a:endParaRPr>
          </a:p>
        </p:txBody>
      </p:sp>
      <p:pic>
        <p:nvPicPr>
          <p:cNvPr id="11" name="Picture 6" descr="http://www.lanecc.edu/lfc/images/SMPH_bl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6657" y="2333841"/>
            <a:ext cx="2708388" cy="50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TrilliumCHP_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0851" y="3721915"/>
            <a:ext cx="1371600" cy="54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43c241b1-7ed5-4358-b12f-cb6cdba5490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35"/>
          <a:stretch/>
        </p:blipFill>
        <p:spPr bwMode="auto">
          <a:xfrm>
            <a:off x="5607277" y="3172041"/>
            <a:ext cx="910598" cy="125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UWLC_LU_v_4c_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1787" y="3069286"/>
            <a:ext cx="1329885" cy="102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4067457" y="2468203"/>
            <a:ext cx="1219200" cy="369332"/>
          </a:xfrm>
          <a:prstGeom prst="rect">
            <a:avLst/>
          </a:prstGeom>
          <a:noFill/>
        </p:spPr>
        <p:txBody>
          <a:bodyPr wrap="square" rtlCol="0">
            <a:spAutoFit/>
          </a:bodyPr>
          <a:lstStyle/>
          <a:p>
            <a:r>
              <a:rPr lang="en-US" dirty="0" smtClean="0">
                <a:solidFill>
                  <a:schemeClr val="bg1"/>
                </a:solidFill>
              </a:rPr>
              <a:t>Schools</a:t>
            </a:r>
            <a:endParaRPr lang="en-US" dirty="0">
              <a:solidFill>
                <a:schemeClr val="bg1"/>
              </a:solidFill>
            </a:endParaRPr>
          </a:p>
        </p:txBody>
      </p:sp>
      <p:sp>
        <p:nvSpPr>
          <p:cNvPr id="17" name="TextBox 16"/>
          <p:cNvSpPr txBox="1"/>
          <p:nvPr/>
        </p:nvSpPr>
        <p:spPr>
          <a:xfrm>
            <a:off x="4942793" y="1724241"/>
            <a:ext cx="1879882" cy="369332"/>
          </a:xfrm>
          <a:prstGeom prst="rect">
            <a:avLst/>
          </a:prstGeom>
          <a:noFill/>
        </p:spPr>
        <p:txBody>
          <a:bodyPr wrap="square" rtlCol="0">
            <a:spAutoFit/>
          </a:bodyPr>
          <a:lstStyle/>
          <a:p>
            <a:r>
              <a:rPr lang="en-US" dirty="0" smtClean="0">
                <a:solidFill>
                  <a:schemeClr val="bg1"/>
                </a:solidFill>
              </a:rPr>
              <a:t>Social Services </a:t>
            </a:r>
            <a:endParaRPr lang="en-US" dirty="0">
              <a:solidFill>
                <a:schemeClr val="bg1"/>
              </a:solidFill>
            </a:endParaRPr>
          </a:p>
        </p:txBody>
      </p:sp>
      <p:sp>
        <p:nvSpPr>
          <p:cNvPr id="18" name="TextBox 17"/>
          <p:cNvSpPr txBox="1"/>
          <p:nvPr/>
        </p:nvSpPr>
        <p:spPr>
          <a:xfrm>
            <a:off x="4309731" y="4269402"/>
            <a:ext cx="1143000" cy="369332"/>
          </a:xfrm>
          <a:prstGeom prst="rect">
            <a:avLst/>
          </a:prstGeom>
          <a:noFill/>
        </p:spPr>
        <p:txBody>
          <a:bodyPr wrap="square" rtlCol="0">
            <a:spAutoFit/>
          </a:bodyPr>
          <a:lstStyle/>
          <a:p>
            <a:r>
              <a:rPr lang="en-US" dirty="0" smtClean="0">
                <a:solidFill>
                  <a:schemeClr val="bg1"/>
                </a:solidFill>
              </a:rPr>
              <a:t>Business</a:t>
            </a:r>
            <a:endParaRPr lang="en-US" dirty="0">
              <a:solidFill>
                <a:schemeClr val="bg1"/>
              </a:solidFill>
            </a:endParaRPr>
          </a:p>
        </p:txBody>
      </p:sp>
      <p:sp>
        <p:nvSpPr>
          <p:cNvPr id="19" name="TextBox 18"/>
          <p:cNvSpPr txBox="1"/>
          <p:nvPr/>
        </p:nvSpPr>
        <p:spPr>
          <a:xfrm>
            <a:off x="6939196" y="4427361"/>
            <a:ext cx="1621745" cy="369332"/>
          </a:xfrm>
          <a:prstGeom prst="rect">
            <a:avLst/>
          </a:prstGeom>
          <a:noFill/>
        </p:spPr>
        <p:txBody>
          <a:bodyPr wrap="square" rtlCol="0">
            <a:spAutoFit/>
          </a:bodyPr>
          <a:lstStyle/>
          <a:p>
            <a:r>
              <a:rPr lang="en-US" dirty="0" smtClean="0">
                <a:solidFill>
                  <a:schemeClr val="bg1"/>
                </a:solidFill>
              </a:rPr>
              <a:t>Government</a:t>
            </a:r>
            <a:endParaRPr lang="en-US" dirty="0">
              <a:solidFill>
                <a:schemeClr val="bg1"/>
              </a:solidFill>
            </a:endParaRPr>
          </a:p>
        </p:txBody>
      </p:sp>
      <p:sp>
        <p:nvSpPr>
          <p:cNvPr id="3" name="TextBox 2"/>
          <p:cNvSpPr txBox="1"/>
          <p:nvPr/>
        </p:nvSpPr>
        <p:spPr>
          <a:xfrm>
            <a:off x="6700092" y="3172041"/>
            <a:ext cx="2133600" cy="369332"/>
          </a:xfrm>
          <a:prstGeom prst="rect">
            <a:avLst/>
          </a:prstGeom>
          <a:noFill/>
        </p:spPr>
        <p:txBody>
          <a:bodyPr wrap="square" rtlCol="0">
            <a:spAutoFit/>
          </a:bodyPr>
          <a:lstStyle/>
          <a:p>
            <a:r>
              <a:rPr lang="en-US" dirty="0" smtClean="0">
                <a:solidFill>
                  <a:schemeClr val="bg1"/>
                </a:solidFill>
              </a:rPr>
              <a:t>Faith Communities</a:t>
            </a:r>
            <a:endParaRPr lang="en-US" dirty="0">
              <a:solidFill>
                <a:schemeClr val="bg1"/>
              </a:solidFill>
            </a:endParaRPr>
          </a:p>
        </p:txBody>
      </p:sp>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953" t="2287" r="2937" b="13627"/>
          <a:stretch/>
        </p:blipFill>
        <p:spPr>
          <a:xfrm>
            <a:off x="4881231" y="4808765"/>
            <a:ext cx="2408582" cy="443867"/>
          </a:xfrm>
          <a:prstGeom prst="rect">
            <a:avLst/>
          </a:prstGeom>
        </p:spPr>
      </p:pic>
    </p:spTree>
    <p:extLst>
      <p:ext uri="{BB962C8B-B14F-4D97-AF65-F5344CB8AC3E}">
        <p14:creationId xmlns:p14="http://schemas.microsoft.com/office/powerpoint/2010/main" val="4132048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a:t>
            </a:r>
            <a:r>
              <a:rPr lang="en-US" sz="3200" dirty="0" smtClean="0"/>
              <a:t>Access to Care – upcoming changes and recent progress</a:t>
            </a:r>
            <a:endParaRPr lang="en-US" sz="3200" dirty="0"/>
          </a:p>
        </p:txBody>
      </p:sp>
      <p:sp>
        <p:nvSpPr>
          <p:cNvPr id="3" name="Content Placeholder 2"/>
          <p:cNvSpPr>
            <a:spLocks noGrp="1"/>
          </p:cNvSpPr>
          <p:nvPr>
            <p:ph idx="1"/>
          </p:nvPr>
        </p:nvSpPr>
        <p:spPr/>
        <p:txBody>
          <a:bodyPr>
            <a:normAutofit/>
          </a:bodyPr>
          <a:lstStyle/>
          <a:p>
            <a:pPr lvl="1">
              <a:lnSpc>
                <a:spcPct val="150000"/>
              </a:lnSpc>
            </a:pPr>
            <a:r>
              <a:rPr lang="en-US" dirty="0" smtClean="0"/>
              <a:t>Expanded health care coverage for a ~500,000 Oregonians (projected move from 83% to 95% insured)</a:t>
            </a:r>
          </a:p>
          <a:p>
            <a:pPr lvl="1">
              <a:lnSpc>
                <a:spcPct val="150000"/>
              </a:lnSpc>
            </a:pPr>
            <a:r>
              <a:rPr lang="en-US" dirty="0" smtClean="0"/>
              <a:t>Local integration of physical, behavioral and oral health services</a:t>
            </a:r>
          </a:p>
          <a:p>
            <a:pPr lvl="1">
              <a:lnSpc>
                <a:spcPct val="150000"/>
              </a:lnSpc>
            </a:pPr>
            <a:r>
              <a:rPr lang="en-US" dirty="0" smtClean="0"/>
              <a:t>Completing resource assessment to prioritize needs and related strategies</a:t>
            </a:r>
          </a:p>
        </p:txBody>
      </p:sp>
      <p:sp>
        <p:nvSpPr>
          <p:cNvPr id="4" name="Slide Number Placeholder 3"/>
          <p:cNvSpPr>
            <a:spLocks noGrp="1"/>
          </p:cNvSpPr>
          <p:nvPr>
            <p:ph type="sldNum" sz="quarter" idx="11"/>
          </p:nvPr>
        </p:nvSpPr>
        <p:spPr>
          <a:prstGeom prst="rect">
            <a:avLst/>
          </a:prstGeom>
        </p:spPr>
        <p:txBody>
          <a:bodyPr/>
          <a:lstStyle/>
          <a:p>
            <a:pPr>
              <a:defRPr/>
            </a:pPr>
            <a:fld id="{9912CA83-7FBD-4E53-BDAE-B3A4D5E46AB6}" type="slidenum">
              <a:rPr lang="en-US" smtClean="0"/>
              <a:pPr>
                <a:defRPr/>
              </a:pPr>
              <a:t>20</a:t>
            </a:fld>
            <a:endParaRPr lang="en-US" dirty="0"/>
          </a:p>
        </p:txBody>
      </p:sp>
    </p:spTree>
  </p:cSld>
  <p:clrMapOvr>
    <a:masterClrMapping/>
  </p:clrMapOvr>
  <p:transition advClick="0"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z="3200" dirty="0" smtClean="0"/>
              <a:t>Steps for Success </a:t>
            </a:r>
          </a:p>
        </p:txBody>
      </p:sp>
      <p:sp>
        <p:nvSpPr>
          <p:cNvPr id="18435" name="Content Placeholder 2"/>
          <p:cNvSpPr>
            <a:spLocks noGrp="1"/>
          </p:cNvSpPr>
          <p:nvPr>
            <p:ph idx="1"/>
          </p:nvPr>
        </p:nvSpPr>
        <p:spPr/>
        <p:txBody>
          <a:bodyPr/>
          <a:lstStyle/>
          <a:p>
            <a:r>
              <a:rPr lang="en-US" dirty="0" smtClean="0"/>
              <a:t>Close collaboration with community partners </a:t>
            </a:r>
          </a:p>
          <a:p>
            <a:r>
              <a:rPr lang="en-US" dirty="0" smtClean="0"/>
              <a:t>Organizational infrastructure </a:t>
            </a:r>
          </a:p>
          <a:p>
            <a:pPr lvl="1"/>
            <a:r>
              <a:rPr lang="en-US" sz="2400" i="1" dirty="0" smtClean="0"/>
              <a:t>Leadership</a:t>
            </a:r>
          </a:p>
          <a:p>
            <a:pPr lvl="1"/>
            <a:r>
              <a:rPr lang="en-US" sz="2400" i="1" dirty="0" smtClean="0"/>
              <a:t>Accountability </a:t>
            </a:r>
          </a:p>
          <a:p>
            <a:r>
              <a:rPr lang="en-US" dirty="0" smtClean="0"/>
              <a:t>Budget implications </a:t>
            </a:r>
          </a:p>
          <a:p>
            <a:pPr lvl="1"/>
            <a:r>
              <a:rPr lang="en-US" sz="2400" i="1" dirty="0" smtClean="0"/>
              <a:t>Focus existing resources on community health priorities</a:t>
            </a:r>
          </a:p>
          <a:p>
            <a:pPr lvl="1"/>
            <a:r>
              <a:rPr lang="en-US" sz="2400" i="1" dirty="0" smtClean="0"/>
              <a:t>Align community health with other improvement priorities</a:t>
            </a:r>
          </a:p>
          <a:p>
            <a:pPr lvl="1"/>
            <a:r>
              <a:rPr lang="en-US" sz="2400" i="1" dirty="0" smtClean="0"/>
              <a:t>Identify new resources needed </a:t>
            </a:r>
          </a:p>
          <a:p>
            <a:pPr lvl="1"/>
            <a:r>
              <a:rPr lang="en-US" sz="2400" i="1" dirty="0" smtClean="0"/>
              <a:t>Leverage external funding, e.g. grants</a:t>
            </a:r>
            <a:endParaRPr lang="en-US" dirty="0" smtClean="0"/>
          </a:p>
        </p:txBody>
      </p:sp>
      <p:sp>
        <p:nvSpPr>
          <p:cNvPr id="4" name="Slide Number Placeholder 3"/>
          <p:cNvSpPr>
            <a:spLocks noGrp="1"/>
          </p:cNvSpPr>
          <p:nvPr>
            <p:ph type="sldNum" sz="quarter" idx="11"/>
          </p:nvPr>
        </p:nvSpPr>
        <p:spPr>
          <a:prstGeom prst="rect">
            <a:avLst/>
          </a:prstGeom>
        </p:spPr>
        <p:txBody>
          <a:bodyPr/>
          <a:lstStyle/>
          <a:p>
            <a:pPr>
              <a:defRPr/>
            </a:pPr>
            <a:fld id="{9912CA83-7FBD-4E53-BDAE-B3A4D5E46AB6}" type="slidenum">
              <a:rPr lang="en-US" smtClean="0"/>
              <a:pPr>
                <a:defRPr/>
              </a:pPr>
              <a:t>21</a:t>
            </a:fld>
            <a:endParaRPr lang="en-US" dirty="0"/>
          </a:p>
        </p:txBody>
      </p:sp>
    </p:spTree>
    <p:extLst>
      <p:ext uri="{BB962C8B-B14F-4D97-AF65-F5344CB8AC3E}">
        <p14:creationId xmlns:p14="http://schemas.microsoft.com/office/powerpoint/2010/main" val="3308732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1" y="143639"/>
            <a:ext cx="8991600" cy="662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5" name="Oval 4"/>
          <p:cNvSpPr/>
          <p:nvPr/>
        </p:nvSpPr>
        <p:spPr>
          <a:xfrm>
            <a:off x="1790700" y="1309688"/>
            <a:ext cx="5562600" cy="42386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82718" y="1307379"/>
            <a:ext cx="2978565" cy="1704634"/>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43000" y="3787956"/>
            <a:ext cx="1295400" cy="121919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457450" y="4518567"/>
            <a:ext cx="1295400" cy="121919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924300" y="4832712"/>
            <a:ext cx="1295400" cy="121919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45125" y="4518567"/>
            <a:ext cx="1295400" cy="121919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05600" y="3787956"/>
            <a:ext cx="1295400" cy="121919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797315" y="228600"/>
            <a:ext cx="354937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600" b="1" dirty="0" smtClean="0"/>
              <a:t>Community Input</a:t>
            </a:r>
            <a:endParaRPr lang="en-US" sz="3600" b="1" dirty="0"/>
          </a:p>
        </p:txBody>
      </p:sp>
      <p:sp>
        <p:nvSpPr>
          <p:cNvPr id="16" name="TextBox 15"/>
          <p:cNvSpPr txBox="1"/>
          <p:nvPr/>
        </p:nvSpPr>
        <p:spPr>
          <a:xfrm>
            <a:off x="2647434" y="6211669"/>
            <a:ext cx="3849131"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3600" b="1" dirty="0" smtClean="0"/>
              <a:t>Community Impact</a:t>
            </a:r>
            <a:endParaRPr lang="en-US" sz="3600" b="1" dirty="0"/>
          </a:p>
        </p:txBody>
      </p:sp>
      <p:sp>
        <p:nvSpPr>
          <p:cNvPr id="17" name="TextBox 16"/>
          <p:cNvSpPr txBox="1"/>
          <p:nvPr/>
        </p:nvSpPr>
        <p:spPr>
          <a:xfrm>
            <a:off x="2362101" y="3012013"/>
            <a:ext cx="4419801" cy="1138773"/>
          </a:xfrm>
          <a:prstGeom prst="rect">
            <a:avLst/>
          </a:prstGeom>
          <a:noFill/>
        </p:spPr>
        <p:txBody>
          <a:bodyPr wrap="none" rtlCol="0">
            <a:spAutoFit/>
          </a:bodyPr>
          <a:lstStyle/>
          <a:p>
            <a:pPr algn="ctr"/>
            <a:r>
              <a:rPr lang="en-US" sz="3600" b="1" dirty="0" smtClean="0"/>
              <a:t>100% Access Coalition</a:t>
            </a:r>
          </a:p>
          <a:p>
            <a:pPr algn="ctr"/>
            <a:r>
              <a:rPr lang="en-US" sz="1600" b="1" dirty="0" smtClean="0"/>
              <a:t>Convene, Coordinate, Advise</a:t>
            </a:r>
          </a:p>
          <a:p>
            <a:pPr algn="ctr"/>
            <a:r>
              <a:rPr lang="en-US" sz="1600" b="1" dirty="0" smtClean="0"/>
              <a:t>Monitor &amp; Report</a:t>
            </a:r>
            <a:endParaRPr lang="en-US" sz="1600" b="1" dirty="0"/>
          </a:p>
        </p:txBody>
      </p:sp>
      <p:sp>
        <p:nvSpPr>
          <p:cNvPr id="18" name="TextBox 17"/>
          <p:cNvSpPr txBox="1"/>
          <p:nvPr/>
        </p:nvSpPr>
        <p:spPr>
          <a:xfrm>
            <a:off x="3688746" y="1355046"/>
            <a:ext cx="1766509" cy="338554"/>
          </a:xfrm>
          <a:prstGeom prst="rect">
            <a:avLst/>
          </a:prstGeom>
          <a:noFill/>
        </p:spPr>
        <p:txBody>
          <a:bodyPr wrap="none" rtlCol="0">
            <a:spAutoFit/>
          </a:bodyPr>
          <a:lstStyle/>
          <a:p>
            <a:pPr algn="ctr"/>
            <a:r>
              <a:rPr lang="en-US" sz="1600" b="1" dirty="0" smtClean="0"/>
              <a:t>Needs Assessment</a:t>
            </a:r>
            <a:endParaRPr lang="en-US" sz="1600" b="1" dirty="0"/>
          </a:p>
        </p:txBody>
      </p:sp>
      <p:pic>
        <p:nvPicPr>
          <p:cNvPr id="19" name="Picture 6" descr="43c241b1-7ed5-4358-b12f-cb6cdba549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5596" y="1664229"/>
            <a:ext cx="697404" cy="1111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http://www.lanecc.edu/lfc/images/SMPH_bl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7006" y="1810242"/>
            <a:ext cx="1321274" cy="245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7" descr="TrilliumCHP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2892" y="2161433"/>
            <a:ext cx="928466" cy="370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descr="UWLC_LU_v_4c_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580" y="1811027"/>
            <a:ext cx="697090" cy="53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Down Arrow 22"/>
          <p:cNvSpPr/>
          <p:nvPr/>
        </p:nvSpPr>
        <p:spPr>
          <a:xfrm>
            <a:off x="2586037" y="983456"/>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Down Arrow 23"/>
          <p:cNvSpPr/>
          <p:nvPr/>
        </p:nvSpPr>
        <p:spPr>
          <a:xfrm>
            <a:off x="3505200" y="983456"/>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Down Arrow 25"/>
          <p:cNvSpPr/>
          <p:nvPr/>
        </p:nvSpPr>
        <p:spPr>
          <a:xfrm>
            <a:off x="4410075" y="983456"/>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7" name="Down Arrow 26"/>
          <p:cNvSpPr/>
          <p:nvPr/>
        </p:nvSpPr>
        <p:spPr>
          <a:xfrm>
            <a:off x="5315865" y="983456"/>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Down Arrow 27"/>
          <p:cNvSpPr/>
          <p:nvPr/>
        </p:nvSpPr>
        <p:spPr>
          <a:xfrm>
            <a:off x="6248400" y="983456"/>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Down Arrow 28"/>
          <p:cNvSpPr/>
          <p:nvPr/>
        </p:nvSpPr>
        <p:spPr>
          <a:xfrm>
            <a:off x="1628775" y="5081522"/>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Down Arrow 29"/>
          <p:cNvSpPr/>
          <p:nvPr/>
        </p:nvSpPr>
        <p:spPr>
          <a:xfrm>
            <a:off x="2943225" y="5811490"/>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Down Arrow 30"/>
          <p:cNvSpPr/>
          <p:nvPr/>
        </p:nvSpPr>
        <p:spPr>
          <a:xfrm>
            <a:off x="4410075" y="6061146"/>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Down Arrow 31"/>
          <p:cNvSpPr/>
          <p:nvPr/>
        </p:nvSpPr>
        <p:spPr>
          <a:xfrm>
            <a:off x="5951808" y="5806597"/>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Down Arrow 32"/>
          <p:cNvSpPr/>
          <p:nvPr/>
        </p:nvSpPr>
        <p:spPr>
          <a:xfrm>
            <a:off x="7191375" y="5106568"/>
            <a:ext cx="323850" cy="319088"/>
          </a:xfrm>
          <a:prstGeom prst="downArrow">
            <a:avLst/>
          </a:prstGeom>
          <a:solidFill>
            <a:srgbClr val="FFFF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3"/>
          <p:cNvSpPr txBox="1"/>
          <p:nvPr/>
        </p:nvSpPr>
        <p:spPr>
          <a:xfrm>
            <a:off x="4294521" y="2719162"/>
            <a:ext cx="554960" cy="338554"/>
          </a:xfrm>
          <a:prstGeom prst="rect">
            <a:avLst/>
          </a:prstGeom>
          <a:noFill/>
        </p:spPr>
        <p:txBody>
          <a:bodyPr wrap="none" rtlCol="0">
            <a:spAutoFit/>
          </a:bodyPr>
          <a:lstStyle/>
          <a:p>
            <a:pPr algn="ctr"/>
            <a:r>
              <a:rPr lang="en-US" sz="1600" b="1" dirty="0" smtClean="0"/>
              <a:t>Plan</a:t>
            </a:r>
            <a:endParaRPr lang="en-US" sz="1600" b="1" dirty="0"/>
          </a:p>
        </p:txBody>
      </p:sp>
      <p:sp>
        <p:nvSpPr>
          <p:cNvPr id="35" name="TextBox 34"/>
          <p:cNvSpPr txBox="1"/>
          <p:nvPr/>
        </p:nvSpPr>
        <p:spPr>
          <a:xfrm>
            <a:off x="1031081" y="3982057"/>
            <a:ext cx="1519238" cy="830997"/>
          </a:xfrm>
          <a:prstGeom prst="rect">
            <a:avLst/>
          </a:prstGeom>
          <a:noFill/>
        </p:spPr>
        <p:txBody>
          <a:bodyPr wrap="square" rtlCol="0">
            <a:spAutoFit/>
          </a:bodyPr>
          <a:lstStyle/>
          <a:p>
            <a:pPr algn="ctr"/>
            <a:r>
              <a:rPr lang="en-US" sz="1600" b="1" dirty="0" smtClean="0"/>
              <a:t>Health Objective Workgroup</a:t>
            </a:r>
            <a:endParaRPr lang="en-US" sz="1600" b="1" dirty="0"/>
          </a:p>
        </p:txBody>
      </p:sp>
      <p:sp>
        <p:nvSpPr>
          <p:cNvPr id="36" name="TextBox 35"/>
          <p:cNvSpPr txBox="1"/>
          <p:nvPr/>
        </p:nvSpPr>
        <p:spPr>
          <a:xfrm>
            <a:off x="2375549" y="4712668"/>
            <a:ext cx="1519238" cy="830997"/>
          </a:xfrm>
          <a:prstGeom prst="rect">
            <a:avLst/>
          </a:prstGeom>
          <a:noFill/>
        </p:spPr>
        <p:txBody>
          <a:bodyPr wrap="square" rtlCol="0">
            <a:spAutoFit/>
          </a:bodyPr>
          <a:lstStyle/>
          <a:p>
            <a:pPr algn="ctr"/>
            <a:r>
              <a:rPr lang="en-US" sz="1600" b="1" dirty="0" smtClean="0"/>
              <a:t>Health Objective Workgroup</a:t>
            </a:r>
            <a:endParaRPr lang="en-US" sz="1600" b="1" dirty="0"/>
          </a:p>
        </p:txBody>
      </p:sp>
      <p:sp>
        <p:nvSpPr>
          <p:cNvPr id="37" name="TextBox 36"/>
          <p:cNvSpPr txBox="1"/>
          <p:nvPr/>
        </p:nvSpPr>
        <p:spPr>
          <a:xfrm>
            <a:off x="3812381" y="4985112"/>
            <a:ext cx="1519238" cy="830997"/>
          </a:xfrm>
          <a:prstGeom prst="rect">
            <a:avLst/>
          </a:prstGeom>
          <a:noFill/>
        </p:spPr>
        <p:txBody>
          <a:bodyPr wrap="square" rtlCol="0">
            <a:spAutoFit/>
          </a:bodyPr>
          <a:lstStyle/>
          <a:p>
            <a:pPr algn="ctr"/>
            <a:r>
              <a:rPr lang="en-US" sz="1600" b="1" dirty="0" smtClean="0"/>
              <a:t>Health Objective Workgroup</a:t>
            </a:r>
            <a:endParaRPr lang="en-US" sz="1600" b="1" dirty="0"/>
          </a:p>
        </p:txBody>
      </p:sp>
      <p:sp>
        <p:nvSpPr>
          <p:cNvPr id="38" name="TextBox 37"/>
          <p:cNvSpPr txBox="1"/>
          <p:nvPr/>
        </p:nvSpPr>
        <p:spPr>
          <a:xfrm>
            <a:off x="5354114" y="4712668"/>
            <a:ext cx="1519238" cy="830997"/>
          </a:xfrm>
          <a:prstGeom prst="rect">
            <a:avLst/>
          </a:prstGeom>
          <a:noFill/>
        </p:spPr>
        <p:txBody>
          <a:bodyPr wrap="square" rtlCol="0">
            <a:spAutoFit/>
          </a:bodyPr>
          <a:lstStyle/>
          <a:p>
            <a:pPr algn="ctr"/>
            <a:r>
              <a:rPr lang="en-US" sz="1600" b="1" dirty="0" smtClean="0"/>
              <a:t>Health Objective Workgroup</a:t>
            </a:r>
            <a:endParaRPr lang="en-US" sz="1600" b="1" dirty="0"/>
          </a:p>
        </p:txBody>
      </p:sp>
      <p:sp>
        <p:nvSpPr>
          <p:cNvPr id="39" name="TextBox 38"/>
          <p:cNvSpPr txBox="1"/>
          <p:nvPr/>
        </p:nvSpPr>
        <p:spPr>
          <a:xfrm>
            <a:off x="6582569" y="3982057"/>
            <a:ext cx="1519238" cy="830997"/>
          </a:xfrm>
          <a:prstGeom prst="rect">
            <a:avLst/>
          </a:prstGeom>
          <a:noFill/>
        </p:spPr>
        <p:txBody>
          <a:bodyPr wrap="square" rtlCol="0">
            <a:spAutoFit/>
          </a:bodyPr>
          <a:lstStyle/>
          <a:p>
            <a:pPr algn="ctr"/>
            <a:r>
              <a:rPr lang="en-US" sz="1600" b="1" dirty="0" smtClean="0"/>
              <a:t>Health Objective Workgroup</a:t>
            </a:r>
            <a:endParaRPr lang="en-US" sz="1600" b="1" dirty="0"/>
          </a:p>
        </p:txBody>
      </p:sp>
      <p:cxnSp>
        <p:nvCxnSpPr>
          <p:cNvPr id="3" name="Straight Arrow Connector 2"/>
          <p:cNvCxnSpPr>
            <a:stCxn id="34" idx="0"/>
          </p:cNvCxnSpPr>
          <p:nvPr/>
        </p:nvCxnSpPr>
        <p:spPr>
          <a:xfrm flipH="1">
            <a:off x="2133600" y="2719162"/>
            <a:ext cx="2438401" cy="1167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4" idx="0"/>
            <a:endCxn id="10" idx="7"/>
          </p:cNvCxnSpPr>
          <p:nvPr/>
        </p:nvCxnSpPr>
        <p:spPr>
          <a:xfrm flipH="1">
            <a:off x="3563143" y="2719162"/>
            <a:ext cx="1008858" cy="1977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4" idx="0"/>
          </p:cNvCxnSpPr>
          <p:nvPr/>
        </p:nvCxnSpPr>
        <p:spPr>
          <a:xfrm flipH="1">
            <a:off x="4572000" y="2719162"/>
            <a:ext cx="1" cy="2093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 idx="0"/>
          </p:cNvCxnSpPr>
          <p:nvPr/>
        </p:nvCxnSpPr>
        <p:spPr>
          <a:xfrm>
            <a:off x="4572001" y="2719162"/>
            <a:ext cx="1067714" cy="1977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4" idx="0"/>
            <a:endCxn id="13" idx="1"/>
          </p:cNvCxnSpPr>
          <p:nvPr/>
        </p:nvCxnSpPr>
        <p:spPr>
          <a:xfrm>
            <a:off x="4572001" y="2719162"/>
            <a:ext cx="2323306" cy="12473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1447701" y="1524323"/>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6200" y="228600"/>
            <a:ext cx="2571233" cy="523220"/>
          </a:xfrm>
          <a:prstGeom prst="rect">
            <a:avLst/>
          </a:prstGeom>
          <a:noFill/>
        </p:spPr>
        <p:txBody>
          <a:bodyPr wrap="square" rtlCol="0">
            <a:spAutoFit/>
          </a:bodyPr>
          <a:lstStyle/>
          <a:p>
            <a:r>
              <a:rPr lang="en-US" sz="1400" b="1" dirty="0" smtClean="0"/>
              <a:t>Lane County Community Health</a:t>
            </a:r>
          </a:p>
          <a:p>
            <a:r>
              <a:rPr lang="en-US" sz="1400" b="1" dirty="0" smtClean="0"/>
              <a:t>Improvement  Structure</a:t>
            </a:r>
            <a:endParaRPr lang="en-US" sz="1400" b="1" dirty="0"/>
          </a:p>
        </p:txBody>
      </p:sp>
      <p:sp>
        <p:nvSpPr>
          <p:cNvPr id="7" name="TextBox 6"/>
          <p:cNvSpPr txBox="1"/>
          <p:nvPr/>
        </p:nvSpPr>
        <p:spPr>
          <a:xfrm>
            <a:off x="6894429" y="1732917"/>
            <a:ext cx="1266825" cy="338554"/>
          </a:xfrm>
          <a:prstGeom prst="rect">
            <a:avLst/>
          </a:prstGeom>
          <a:noFill/>
        </p:spPr>
        <p:txBody>
          <a:bodyPr wrap="square" rtlCol="0">
            <a:spAutoFit/>
          </a:bodyPr>
          <a:lstStyle/>
          <a:p>
            <a:r>
              <a:rPr lang="en-US" sz="1600" b="1" dirty="0" smtClean="0"/>
              <a:t>Business</a:t>
            </a:r>
            <a:endParaRPr lang="en-US" sz="1600" b="1" dirty="0"/>
          </a:p>
        </p:txBody>
      </p:sp>
      <p:sp>
        <p:nvSpPr>
          <p:cNvPr id="8" name="TextBox 7"/>
          <p:cNvSpPr txBox="1"/>
          <p:nvPr/>
        </p:nvSpPr>
        <p:spPr>
          <a:xfrm>
            <a:off x="1361816" y="1524323"/>
            <a:ext cx="956515" cy="338554"/>
          </a:xfrm>
          <a:prstGeom prst="rect">
            <a:avLst/>
          </a:prstGeom>
          <a:noFill/>
        </p:spPr>
        <p:txBody>
          <a:bodyPr wrap="square" rtlCol="0">
            <a:spAutoFit/>
          </a:bodyPr>
          <a:lstStyle/>
          <a:p>
            <a:r>
              <a:rPr lang="en-US" sz="1600" b="1" dirty="0" smtClean="0"/>
              <a:t>Schools</a:t>
            </a:r>
            <a:endParaRPr lang="en-US" sz="1600" b="1" dirty="0"/>
          </a:p>
        </p:txBody>
      </p:sp>
      <p:sp>
        <p:nvSpPr>
          <p:cNvPr id="25" name="TextBox 24"/>
          <p:cNvSpPr txBox="1"/>
          <p:nvPr/>
        </p:nvSpPr>
        <p:spPr>
          <a:xfrm>
            <a:off x="76201" y="3089007"/>
            <a:ext cx="1981199" cy="338554"/>
          </a:xfrm>
          <a:prstGeom prst="rect">
            <a:avLst/>
          </a:prstGeom>
          <a:noFill/>
        </p:spPr>
        <p:txBody>
          <a:bodyPr wrap="square" rtlCol="0">
            <a:spAutoFit/>
          </a:bodyPr>
          <a:lstStyle/>
          <a:p>
            <a:r>
              <a:rPr lang="en-US" sz="1600" b="1" dirty="0" smtClean="0"/>
              <a:t>Faith Communities</a:t>
            </a:r>
            <a:endParaRPr lang="en-US" sz="1600" b="1" dirty="0"/>
          </a:p>
        </p:txBody>
      </p:sp>
      <p:sp>
        <p:nvSpPr>
          <p:cNvPr id="40" name="TextBox 39"/>
          <p:cNvSpPr txBox="1"/>
          <p:nvPr/>
        </p:nvSpPr>
        <p:spPr>
          <a:xfrm>
            <a:off x="7252494" y="2438723"/>
            <a:ext cx="1497012" cy="338554"/>
          </a:xfrm>
          <a:prstGeom prst="rect">
            <a:avLst/>
          </a:prstGeom>
          <a:noFill/>
        </p:spPr>
        <p:txBody>
          <a:bodyPr wrap="square" rtlCol="0">
            <a:spAutoFit/>
          </a:bodyPr>
          <a:lstStyle/>
          <a:p>
            <a:r>
              <a:rPr lang="en-US" sz="1600" b="1" dirty="0" smtClean="0"/>
              <a:t>Government</a:t>
            </a:r>
            <a:endParaRPr lang="en-US" sz="1600" b="1" dirty="0"/>
          </a:p>
        </p:txBody>
      </p:sp>
      <p:sp>
        <p:nvSpPr>
          <p:cNvPr id="42" name="TextBox 41"/>
          <p:cNvSpPr txBox="1"/>
          <p:nvPr/>
        </p:nvSpPr>
        <p:spPr>
          <a:xfrm>
            <a:off x="381001" y="2346679"/>
            <a:ext cx="1571624" cy="369332"/>
          </a:xfrm>
          <a:prstGeom prst="rect">
            <a:avLst/>
          </a:prstGeom>
          <a:noFill/>
        </p:spPr>
        <p:txBody>
          <a:bodyPr wrap="square" rtlCol="0">
            <a:spAutoFit/>
          </a:bodyPr>
          <a:lstStyle/>
          <a:p>
            <a:r>
              <a:rPr lang="en-US" b="1" dirty="0" smtClean="0"/>
              <a:t>Social </a:t>
            </a:r>
            <a:r>
              <a:rPr lang="en-US" sz="1600" b="1" dirty="0" smtClean="0"/>
              <a:t>Services</a:t>
            </a:r>
            <a:endParaRPr lang="en-US" sz="1600" b="1" dirty="0"/>
          </a:p>
        </p:txBody>
      </p:sp>
      <p:sp>
        <p:nvSpPr>
          <p:cNvPr id="43" name="TextBox 42"/>
          <p:cNvSpPr txBox="1"/>
          <p:nvPr/>
        </p:nvSpPr>
        <p:spPr>
          <a:xfrm>
            <a:off x="7515225" y="3089007"/>
            <a:ext cx="1400175" cy="338554"/>
          </a:xfrm>
          <a:prstGeom prst="rect">
            <a:avLst/>
          </a:prstGeom>
          <a:noFill/>
        </p:spPr>
        <p:txBody>
          <a:bodyPr wrap="square" rtlCol="0">
            <a:spAutoFit/>
          </a:bodyPr>
          <a:lstStyle/>
          <a:p>
            <a:r>
              <a:rPr lang="en-US" sz="1600" b="1" dirty="0" smtClean="0"/>
              <a:t>Health Care</a:t>
            </a:r>
            <a:endParaRPr lang="en-US" sz="1600" b="1" dirty="0"/>
          </a:p>
        </p:txBody>
      </p:sp>
    </p:spTree>
    <p:extLst>
      <p:ext uri="{BB962C8B-B14F-4D97-AF65-F5344CB8AC3E}">
        <p14:creationId xmlns:p14="http://schemas.microsoft.com/office/powerpoint/2010/main" val="1460095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773112"/>
          </a:xfrm>
        </p:spPr>
        <p:txBody>
          <a:bodyPr/>
          <a:lstStyle/>
          <a:p>
            <a:pPr algn="r"/>
            <a:r>
              <a:rPr lang="en-US" dirty="0"/>
              <a:t>W</a:t>
            </a:r>
            <a:r>
              <a:rPr lang="en-US" dirty="0" smtClean="0"/>
              <a:t>e </a:t>
            </a:r>
            <a:r>
              <a:rPr lang="en-US" dirty="0"/>
              <a:t>envision a future where everyone in Lane County is empowered to improve the lifelong health of all people in Lane County. </a:t>
            </a:r>
            <a:r>
              <a:rPr lang="en-US" dirty="0" smtClean="0"/>
              <a:t/>
            </a:r>
            <a:br>
              <a:rPr lang="en-US" dirty="0" smtClean="0"/>
            </a:br>
            <a:r>
              <a:rPr lang="en-US" dirty="0" smtClean="0"/>
              <a:t/>
            </a:r>
            <a:br>
              <a:rPr lang="en-US" dirty="0" smtClean="0"/>
            </a:br>
            <a:r>
              <a:rPr lang="en-US" dirty="0" smtClean="0"/>
              <a:t>- </a:t>
            </a:r>
            <a:r>
              <a:rPr lang="en-US" sz="2800" i="1" dirty="0" smtClean="0"/>
              <a:t>Lane County’s Healthy Future, A Community Health Improvement Plan for Lane County, Oregon</a:t>
            </a:r>
            <a:endParaRPr lang="en-US" sz="2800" i="1" dirty="0"/>
          </a:p>
        </p:txBody>
      </p:sp>
      <p:sp>
        <p:nvSpPr>
          <p:cNvPr id="4" name="Slide Number Placeholder 3"/>
          <p:cNvSpPr>
            <a:spLocks noGrp="1"/>
          </p:cNvSpPr>
          <p:nvPr>
            <p:ph type="sldNum" sz="quarter" idx="11"/>
          </p:nvPr>
        </p:nvSpPr>
        <p:spPr/>
        <p:txBody>
          <a:bodyPr/>
          <a:lstStyle/>
          <a:p>
            <a:pPr>
              <a:defRPr/>
            </a:pPr>
            <a:fld id="{714AA52F-74F8-4100-9EA7-C830CEC7BE33}" type="slidenum">
              <a:rPr lang="en-US" smtClean="0"/>
              <a:pPr>
                <a:defRPr/>
              </a:pPr>
              <a:t>23</a:t>
            </a:fld>
            <a:endParaRPr lang="en-US" dirty="0"/>
          </a:p>
        </p:txBody>
      </p:sp>
    </p:spTree>
    <p:extLst>
      <p:ext uri="{BB962C8B-B14F-4D97-AF65-F5344CB8AC3E}">
        <p14:creationId xmlns:p14="http://schemas.microsoft.com/office/powerpoint/2010/main" val="2842893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t>The “community” (or assessment focus area) is defined as all of Lane County.</a:t>
            </a:r>
            <a:endParaRPr lang="en-US" sz="3200" dirty="0"/>
          </a:p>
        </p:txBody>
      </p:sp>
      <p:sp>
        <p:nvSpPr>
          <p:cNvPr id="3" name="Slide Number Placeholder 2"/>
          <p:cNvSpPr>
            <a:spLocks noGrp="1"/>
          </p:cNvSpPr>
          <p:nvPr>
            <p:ph type="sldNum" sz="quarter" idx="11"/>
          </p:nvPr>
        </p:nvSpPr>
        <p:spPr>
          <a:prstGeom prst="rect">
            <a:avLst/>
          </a:prstGeom>
        </p:spPr>
        <p:txBody>
          <a:bodyPr/>
          <a:lstStyle/>
          <a:p>
            <a:pPr>
              <a:defRPr/>
            </a:pPr>
            <a:fld id="{2EFBFE11-B5A1-4B04-84C0-5756BC552741}" type="slidenum">
              <a:rPr lang="en-US" smtClean="0"/>
              <a:pPr>
                <a:defRPr/>
              </a:pPr>
              <a:t>3</a:t>
            </a:fld>
            <a:endParaRPr lang="en-US" dirty="0"/>
          </a:p>
        </p:txBody>
      </p:sp>
      <p:pic>
        <p:nvPicPr>
          <p:cNvPr id="2253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613" y="1433512"/>
            <a:ext cx="8231187" cy="45100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615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200" dirty="0" smtClean="0"/>
              <a:t>Sample Secondary Data Sources | National, State &amp; Local</a:t>
            </a:r>
            <a:endParaRPr lang="en-US" sz="3200" dirty="0"/>
          </a:p>
        </p:txBody>
      </p:sp>
      <p:sp>
        <p:nvSpPr>
          <p:cNvPr id="17411" name="Content Placeholder 2"/>
          <p:cNvSpPr>
            <a:spLocks noGrp="1"/>
          </p:cNvSpPr>
          <p:nvPr>
            <p:ph idx="1"/>
          </p:nvPr>
        </p:nvSpPr>
        <p:spPr>
          <a:xfrm>
            <a:off x="397566" y="1639957"/>
            <a:ext cx="8229600" cy="4084983"/>
          </a:xfrm>
        </p:spPr>
        <p:txBody>
          <a:bodyPr numCol="2">
            <a:normAutofit fontScale="55000" lnSpcReduction="20000"/>
          </a:bodyPr>
          <a:lstStyle/>
          <a:p>
            <a:pPr>
              <a:spcBef>
                <a:spcPts val="100"/>
              </a:spcBef>
            </a:pPr>
            <a:r>
              <a:rPr lang="en-US" sz="3600" dirty="0" smtClean="0"/>
              <a:t>2010 US Census</a:t>
            </a:r>
          </a:p>
          <a:p>
            <a:pPr>
              <a:spcBef>
                <a:spcPts val="100"/>
              </a:spcBef>
            </a:pPr>
            <a:r>
              <a:rPr lang="en-US" sz="3600" dirty="0" smtClean="0"/>
              <a:t>Healthy People 2020</a:t>
            </a:r>
          </a:p>
          <a:p>
            <a:pPr>
              <a:spcBef>
                <a:spcPts val="100"/>
              </a:spcBef>
            </a:pPr>
            <a:r>
              <a:rPr lang="en-US" sz="3600" dirty="0" smtClean="0"/>
              <a:t>CDC obesity data / maps</a:t>
            </a:r>
          </a:p>
          <a:p>
            <a:pPr>
              <a:spcBef>
                <a:spcPts val="100"/>
              </a:spcBef>
            </a:pPr>
            <a:r>
              <a:rPr lang="en-US" sz="3600" dirty="0" smtClean="0"/>
              <a:t>National Prevention Strategy, the National Prevention Council, June 2011</a:t>
            </a:r>
          </a:p>
          <a:p>
            <a:pPr>
              <a:spcBef>
                <a:spcPts val="100"/>
              </a:spcBef>
            </a:pPr>
            <a:r>
              <a:rPr lang="en-US" sz="3600" dirty="0" smtClean="0"/>
              <a:t>Oregon Healthy Teens 2007-2008 8</a:t>
            </a:r>
            <a:r>
              <a:rPr lang="en-US" sz="3600" baseline="30000" dirty="0" smtClean="0"/>
              <a:t>th</a:t>
            </a:r>
            <a:r>
              <a:rPr lang="en-US" sz="3600" dirty="0" smtClean="0"/>
              <a:t> and 11</a:t>
            </a:r>
            <a:r>
              <a:rPr lang="en-US" sz="3600" baseline="30000" dirty="0" smtClean="0"/>
              <a:t>th</a:t>
            </a:r>
            <a:r>
              <a:rPr lang="en-US" sz="3600" dirty="0" smtClean="0"/>
              <a:t> grade summarized</a:t>
            </a:r>
          </a:p>
          <a:p>
            <a:pPr>
              <a:spcBef>
                <a:spcPts val="100"/>
              </a:spcBef>
            </a:pPr>
            <a:r>
              <a:rPr lang="en-US" sz="3600" dirty="0" smtClean="0"/>
              <a:t>United Way of Lane County’s 2008 Leading Indicators Report</a:t>
            </a:r>
          </a:p>
          <a:p>
            <a:pPr>
              <a:spcBef>
                <a:spcPts val="100"/>
              </a:spcBef>
            </a:pPr>
            <a:r>
              <a:rPr lang="en-US" sz="3600" dirty="0" smtClean="0"/>
              <a:t>Lane Senior &amp; Disabled Services, 2011 Community Needs Assessment</a:t>
            </a:r>
          </a:p>
          <a:p>
            <a:pPr>
              <a:spcBef>
                <a:spcPts val="100"/>
              </a:spcBef>
            </a:pPr>
            <a:r>
              <a:rPr lang="en-US" sz="3600" dirty="0" smtClean="0"/>
              <a:t>Oregon Tobacco Prevention and Education Program</a:t>
            </a:r>
          </a:p>
          <a:p>
            <a:pPr>
              <a:spcBef>
                <a:spcPts val="100"/>
              </a:spcBef>
            </a:pPr>
            <a:r>
              <a:rPr lang="en-US" sz="3600" dirty="0" smtClean="0"/>
              <a:t>County Health Rankings, 2012</a:t>
            </a:r>
          </a:p>
          <a:p>
            <a:pPr>
              <a:spcBef>
                <a:spcPts val="100"/>
              </a:spcBef>
            </a:pPr>
            <a:r>
              <a:rPr lang="en-US" sz="3600" dirty="0" smtClean="0"/>
              <a:t>Head Start of Lane County Community Assessment 2011-2012</a:t>
            </a:r>
          </a:p>
          <a:p>
            <a:pPr>
              <a:spcBef>
                <a:spcPts val="100"/>
              </a:spcBef>
            </a:pPr>
            <a:r>
              <a:rPr lang="en-US" sz="3600" dirty="0"/>
              <a:t>National Vital Statistics Report (NVSR) Final Data for 2009</a:t>
            </a:r>
          </a:p>
          <a:p>
            <a:pPr>
              <a:spcBef>
                <a:spcPts val="100"/>
              </a:spcBef>
            </a:pPr>
            <a:r>
              <a:rPr lang="en-US" sz="3600" dirty="0"/>
              <a:t>Healthy Air Survey, Lane County Public Health </a:t>
            </a:r>
          </a:p>
          <a:p>
            <a:pPr>
              <a:spcBef>
                <a:spcPts val="100"/>
              </a:spcBef>
            </a:pPr>
            <a:r>
              <a:rPr lang="en-US" sz="3600" dirty="0"/>
              <a:t>Oregon Tobacco Facts and </a:t>
            </a:r>
            <a:r>
              <a:rPr lang="en-US" sz="3600" dirty="0" smtClean="0"/>
              <a:t>Laws</a:t>
            </a:r>
          </a:p>
          <a:p>
            <a:pPr>
              <a:spcBef>
                <a:spcPts val="100"/>
              </a:spcBef>
            </a:pPr>
            <a:r>
              <a:rPr lang="en-US" sz="3600" dirty="0"/>
              <a:t>Prevent Obesity – Institute of Medicine</a:t>
            </a:r>
          </a:p>
          <a:p>
            <a:pPr>
              <a:spcBef>
                <a:spcPts val="100"/>
              </a:spcBef>
            </a:pPr>
            <a:r>
              <a:rPr lang="en-US" sz="3600" dirty="0"/>
              <a:t>Oregon Student Wellness Survey </a:t>
            </a:r>
          </a:p>
          <a:p>
            <a:pPr>
              <a:spcBef>
                <a:spcPts val="100"/>
              </a:spcBef>
            </a:pPr>
            <a:r>
              <a:rPr lang="en-US" sz="3600" dirty="0"/>
              <a:t>Lane County Housing tenant survey</a:t>
            </a:r>
          </a:p>
          <a:p>
            <a:pPr>
              <a:spcBef>
                <a:spcPts val="100"/>
              </a:spcBef>
            </a:pPr>
            <a:r>
              <a:rPr lang="en-US" sz="3600" dirty="0"/>
              <a:t>Eugene Taskforce on homelessness</a:t>
            </a:r>
          </a:p>
          <a:p>
            <a:pPr>
              <a:spcBef>
                <a:spcPts val="0"/>
              </a:spcBef>
            </a:pPr>
            <a:endParaRPr lang="en-US" sz="4000" dirty="0"/>
          </a:p>
          <a:p>
            <a:endParaRPr lang="en-US" sz="1800" dirty="0" smtClean="0"/>
          </a:p>
        </p:txBody>
      </p:sp>
    </p:spTree>
    <p:extLst>
      <p:ext uri="{BB962C8B-B14F-4D97-AF65-F5344CB8AC3E}">
        <p14:creationId xmlns:p14="http://schemas.microsoft.com/office/powerpoint/2010/main" val="26545662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Primary Data:</a:t>
            </a:r>
            <a:r>
              <a:rPr lang="en-US" dirty="0"/>
              <a:t> </a:t>
            </a:r>
            <a:r>
              <a:rPr lang="en-US" dirty="0" smtClean="0"/>
              <a:t>Community Engagement</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Outreach</a:t>
            </a:r>
            <a:r>
              <a:rPr lang="en-US" dirty="0" smtClean="0"/>
              <a:t> to existing community groups</a:t>
            </a:r>
          </a:p>
          <a:p>
            <a:pPr lvl="1"/>
            <a:r>
              <a:rPr lang="en-US" sz="2400" i="1" dirty="0" smtClean="0"/>
              <a:t>Rotary &amp; other service groups</a:t>
            </a:r>
          </a:p>
          <a:p>
            <a:pPr lvl="1"/>
            <a:r>
              <a:rPr lang="en-US" sz="2400" i="1" dirty="0" smtClean="0"/>
              <a:t>Social service organizations</a:t>
            </a:r>
            <a:endParaRPr lang="en-US" sz="2400" i="1" dirty="0"/>
          </a:p>
          <a:p>
            <a:r>
              <a:rPr lang="en-US" b="1" dirty="0" smtClean="0"/>
              <a:t>Focus groups</a:t>
            </a:r>
            <a:r>
              <a:rPr lang="en-US" dirty="0" smtClean="0"/>
              <a:t>: </a:t>
            </a:r>
            <a:r>
              <a:rPr lang="en-US" sz="2400" i="1" dirty="0" smtClean="0"/>
              <a:t>United Way Community Conversations</a:t>
            </a:r>
          </a:p>
          <a:p>
            <a:r>
              <a:rPr lang="en-US" b="1" dirty="0" smtClean="0"/>
              <a:t>Public forums</a:t>
            </a:r>
          </a:p>
          <a:p>
            <a:r>
              <a:rPr lang="en-US" b="1" dirty="0" smtClean="0"/>
              <a:t>Public officials</a:t>
            </a:r>
          </a:p>
          <a:p>
            <a:pPr lvl="1"/>
            <a:r>
              <a:rPr lang="en-US" sz="2400" i="1" dirty="0" smtClean="0"/>
              <a:t>County commissioners</a:t>
            </a:r>
          </a:p>
          <a:p>
            <a:pPr lvl="1"/>
            <a:r>
              <a:rPr lang="en-US" sz="2400" i="1" dirty="0" smtClean="0"/>
              <a:t>City councils</a:t>
            </a:r>
          </a:p>
          <a:p>
            <a:pPr lvl="1"/>
            <a:r>
              <a:rPr lang="en-US" sz="2400" i="1" dirty="0" smtClean="0"/>
              <a:t>School boards </a:t>
            </a:r>
          </a:p>
          <a:p>
            <a:r>
              <a:rPr lang="en-US" b="1" dirty="0" smtClean="0"/>
              <a:t>Key stakeholder interviews</a:t>
            </a:r>
          </a:p>
          <a:p>
            <a:r>
              <a:rPr lang="en-US" b="1" dirty="0" smtClean="0"/>
              <a:t>Surveys: </a:t>
            </a:r>
            <a:r>
              <a:rPr lang="en-US" sz="2400" i="1" dirty="0"/>
              <a:t>W</a:t>
            </a:r>
            <a:r>
              <a:rPr lang="en-US" sz="2400" i="1" dirty="0" smtClean="0"/>
              <a:t>ritten and online</a:t>
            </a: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49853">
            <a:off x="5296578" y="3329227"/>
            <a:ext cx="3076123" cy="2365166"/>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47509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noChangeArrowheads="1"/>
          </p:cNvPicPr>
          <p:nvPr/>
        </p:nvPicPr>
        <p:blipFill>
          <a:blip r:embed="rId3">
            <a:extLst>
              <a:ext uri="{28A0092B-C50C-407E-A947-70E740481C1C}">
                <a14:useLocalDpi xmlns:a14="http://schemas.microsoft.com/office/drawing/2010/main" val="0"/>
              </a:ext>
            </a:extLst>
          </a:blip>
          <a:srcRect l="1111" t="1659" r="4443" b="1659"/>
          <a:stretch>
            <a:fillRect/>
          </a:stretch>
        </p:blipFill>
        <p:spPr bwMode="auto">
          <a:xfrm>
            <a:off x="633412" y="805254"/>
            <a:ext cx="7419975" cy="508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be 1"/>
          <p:cNvSpPr/>
          <p:nvPr/>
        </p:nvSpPr>
        <p:spPr>
          <a:xfrm>
            <a:off x="4419600" y="1970088"/>
            <a:ext cx="274638" cy="178276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ube 6"/>
          <p:cNvSpPr/>
          <p:nvPr/>
        </p:nvSpPr>
        <p:spPr>
          <a:xfrm>
            <a:off x="3733800" y="1316038"/>
            <a:ext cx="274638" cy="51276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Cube 11"/>
          <p:cNvSpPr/>
          <p:nvPr/>
        </p:nvSpPr>
        <p:spPr>
          <a:xfrm>
            <a:off x="4630738" y="2890838"/>
            <a:ext cx="279400" cy="862012"/>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66" name="TextBox 14"/>
          <p:cNvSpPr txBox="1">
            <a:spLocks noChangeArrowheads="1"/>
          </p:cNvSpPr>
          <p:nvPr/>
        </p:nvSpPr>
        <p:spPr bwMode="auto">
          <a:xfrm>
            <a:off x="3448050" y="5913051"/>
            <a:ext cx="179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dirty="0" smtClean="0">
                <a:latin typeface="Arial" charset="0"/>
              </a:rPr>
              <a:t>Percent with Bachelor’s Degree.</a:t>
            </a:r>
            <a:endParaRPr lang="en-US" altLang="en-US" sz="1200" dirty="0">
              <a:latin typeface="Arial" charset="0"/>
            </a:endParaRPr>
          </a:p>
        </p:txBody>
      </p:sp>
      <p:sp>
        <p:nvSpPr>
          <p:cNvPr id="20" name="Title 1"/>
          <p:cNvSpPr>
            <a:spLocks noGrp="1"/>
          </p:cNvSpPr>
          <p:nvPr>
            <p:ph type="title"/>
          </p:nvPr>
        </p:nvSpPr>
        <p:spPr>
          <a:xfrm>
            <a:off x="433388" y="148281"/>
            <a:ext cx="8229600" cy="469557"/>
          </a:xfrm>
        </p:spPr>
        <p:txBody>
          <a:bodyPr rtlCol="0">
            <a:noAutofit/>
          </a:bodyPr>
          <a:lstStyle/>
          <a:p>
            <a:pPr eaLnBrk="1" fontAlgn="auto" hangingPunct="1">
              <a:spcAft>
                <a:spcPts val="0"/>
              </a:spcAft>
              <a:defRPr/>
            </a:pPr>
            <a:r>
              <a:rPr lang="en-US" sz="3200" dirty="0" smtClean="0"/>
              <a:t>Poverty </a:t>
            </a:r>
            <a:r>
              <a:rPr lang="en-US" sz="3200" dirty="0"/>
              <a:t>&amp;</a:t>
            </a:r>
            <a:r>
              <a:rPr lang="en-US" sz="3200" dirty="0" smtClean="0"/>
              <a:t> Educational Attainment</a:t>
            </a:r>
          </a:p>
        </p:txBody>
      </p:sp>
      <p:sp>
        <p:nvSpPr>
          <p:cNvPr id="21" name="Cube 20"/>
          <p:cNvSpPr/>
          <p:nvPr/>
        </p:nvSpPr>
        <p:spPr>
          <a:xfrm>
            <a:off x="2057400" y="2941638"/>
            <a:ext cx="298450" cy="1525587"/>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Cube 21"/>
          <p:cNvSpPr/>
          <p:nvPr/>
        </p:nvSpPr>
        <p:spPr>
          <a:xfrm>
            <a:off x="2300288" y="3662363"/>
            <a:ext cx="276225" cy="804862"/>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70" name="TextBox 14"/>
          <p:cNvSpPr txBox="1">
            <a:spLocks noChangeArrowheads="1"/>
          </p:cNvSpPr>
          <p:nvPr/>
        </p:nvSpPr>
        <p:spPr bwMode="auto">
          <a:xfrm>
            <a:off x="1565275" y="4510088"/>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latin typeface="Arial" charset="0"/>
              </a:rPr>
              <a:t>Lane County</a:t>
            </a:r>
          </a:p>
        </p:txBody>
      </p:sp>
      <p:sp>
        <p:nvSpPr>
          <p:cNvPr id="40971" name="TextBox 24"/>
          <p:cNvSpPr txBox="1">
            <a:spLocks noChangeArrowheads="1"/>
          </p:cNvSpPr>
          <p:nvPr/>
        </p:nvSpPr>
        <p:spPr bwMode="auto">
          <a:xfrm>
            <a:off x="4572000" y="2971800"/>
            <a:ext cx="395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21</a:t>
            </a:r>
          </a:p>
        </p:txBody>
      </p:sp>
      <p:sp>
        <p:nvSpPr>
          <p:cNvPr id="40972" name="TextBox 28"/>
          <p:cNvSpPr txBox="1">
            <a:spLocks noChangeArrowheads="1"/>
          </p:cNvSpPr>
          <p:nvPr/>
        </p:nvSpPr>
        <p:spPr bwMode="auto">
          <a:xfrm>
            <a:off x="2206625" y="4064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17</a:t>
            </a:r>
          </a:p>
        </p:txBody>
      </p:sp>
      <p:sp>
        <p:nvSpPr>
          <p:cNvPr id="40973" name="TextBox 32"/>
          <p:cNvSpPr txBox="1">
            <a:spLocks noChangeArrowheads="1"/>
          </p:cNvSpPr>
          <p:nvPr/>
        </p:nvSpPr>
        <p:spPr bwMode="auto">
          <a:xfrm>
            <a:off x="4343400" y="2133600"/>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40</a:t>
            </a:r>
          </a:p>
        </p:txBody>
      </p:sp>
      <p:sp>
        <p:nvSpPr>
          <p:cNvPr id="40974" name="TextBox 34"/>
          <p:cNvSpPr txBox="1">
            <a:spLocks noChangeArrowheads="1"/>
          </p:cNvSpPr>
          <p:nvPr/>
        </p:nvSpPr>
        <p:spPr bwMode="auto">
          <a:xfrm>
            <a:off x="3657600" y="1433513"/>
            <a:ext cx="533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12</a:t>
            </a:r>
          </a:p>
        </p:txBody>
      </p:sp>
      <p:sp>
        <p:nvSpPr>
          <p:cNvPr id="40975" name="TextBox 36"/>
          <p:cNvSpPr txBox="1">
            <a:spLocks noChangeArrowheads="1"/>
          </p:cNvSpPr>
          <p:nvPr/>
        </p:nvSpPr>
        <p:spPr bwMode="auto">
          <a:xfrm>
            <a:off x="1984375" y="330676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28</a:t>
            </a:r>
          </a:p>
        </p:txBody>
      </p:sp>
      <p:sp>
        <p:nvSpPr>
          <p:cNvPr id="38" name="Rectangle 37"/>
          <p:cNvSpPr/>
          <p:nvPr/>
        </p:nvSpPr>
        <p:spPr>
          <a:xfrm>
            <a:off x="3000203" y="5991225"/>
            <a:ext cx="473075" cy="322263"/>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a:xfrm>
            <a:off x="6200775" y="6221522"/>
            <a:ext cx="474663" cy="30638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Cube 39"/>
          <p:cNvSpPr/>
          <p:nvPr/>
        </p:nvSpPr>
        <p:spPr>
          <a:xfrm>
            <a:off x="838200" y="2617788"/>
            <a:ext cx="320675" cy="860425"/>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 name="Cube 40"/>
          <p:cNvSpPr/>
          <p:nvPr/>
        </p:nvSpPr>
        <p:spPr>
          <a:xfrm>
            <a:off x="1082675" y="2817813"/>
            <a:ext cx="320675" cy="673100"/>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80" name="TextBox 33"/>
          <p:cNvSpPr txBox="1">
            <a:spLocks noChangeArrowheads="1"/>
          </p:cNvSpPr>
          <p:nvPr/>
        </p:nvSpPr>
        <p:spPr bwMode="auto">
          <a:xfrm>
            <a:off x="762000" y="2722563"/>
            <a:ext cx="457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20</a:t>
            </a:r>
          </a:p>
        </p:txBody>
      </p:sp>
      <p:sp>
        <p:nvSpPr>
          <p:cNvPr id="40981" name="TextBox 25"/>
          <p:cNvSpPr txBox="1">
            <a:spLocks noChangeArrowheads="1"/>
          </p:cNvSpPr>
          <p:nvPr/>
        </p:nvSpPr>
        <p:spPr bwMode="auto">
          <a:xfrm>
            <a:off x="1036638" y="3067050"/>
            <a:ext cx="3667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13</a:t>
            </a:r>
          </a:p>
        </p:txBody>
      </p:sp>
      <p:sp>
        <p:nvSpPr>
          <p:cNvPr id="43" name="Cube 42"/>
          <p:cNvSpPr/>
          <p:nvPr/>
        </p:nvSpPr>
        <p:spPr>
          <a:xfrm>
            <a:off x="3962400" y="1155700"/>
            <a:ext cx="258763" cy="671513"/>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83" name="TextBox 26"/>
          <p:cNvSpPr txBox="1">
            <a:spLocks noChangeArrowheads="1"/>
          </p:cNvSpPr>
          <p:nvPr/>
        </p:nvSpPr>
        <p:spPr bwMode="auto">
          <a:xfrm>
            <a:off x="3886200" y="12192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13</a:t>
            </a:r>
          </a:p>
        </p:txBody>
      </p:sp>
      <p:sp>
        <p:nvSpPr>
          <p:cNvPr id="46" name="Cube 45"/>
          <p:cNvSpPr/>
          <p:nvPr/>
        </p:nvSpPr>
        <p:spPr>
          <a:xfrm>
            <a:off x="6400800" y="4425950"/>
            <a:ext cx="274638" cy="512763"/>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85" name="TextBox 30"/>
          <p:cNvSpPr txBox="1">
            <a:spLocks noChangeArrowheads="1"/>
          </p:cNvSpPr>
          <p:nvPr/>
        </p:nvSpPr>
        <p:spPr bwMode="auto">
          <a:xfrm>
            <a:off x="6324600" y="45450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12</a:t>
            </a:r>
          </a:p>
        </p:txBody>
      </p:sp>
      <p:sp>
        <p:nvSpPr>
          <p:cNvPr id="47" name="Cube 46"/>
          <p:cNvSpPr/>
          <p:nvPr/>
        </p:nvSpPr>
        <p:spPr>
          <a:xfrm>
            <a:off x="6629400" y="4135438"/>
            <a:ext cx="274638" cy="803275"/>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87" name="TextBox 16"/>
          <p:cNvSpPr txBox="1">
            <a:spLocks noChangeArrowheads="1"/>
          </p:cNvSpPr>
          <p:nvPr/>
        </p:nvSpPr>
        <p:spPr bwMode="auto">
          <a:xfrm>
            <a:off x="6553200" y="42275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16</a:t>
            </a:r>
          </a:p>
        </p:txBody>
      </p:sp>
      <p:sp>
        <p:nvSpPr>
          <p:cNvPr id="49" name="Cube 48"/>
          <p:cNvSpPr/>
          <p:nvPr/>
        </p:nvSpPr>
        <p:spPr>
          <a:xfrm>
            <a:off x="6248400" y="3233738"/>
            <a:ext cx="274638" cy="512762"/>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8" name="Cube 47"/>
          <p:cNvSpPr/>
          <p:nvPr/>
        </p:nvSpPr>
        <p:spPr>
          <a:xfrm>
            <a:off x="6477000" y="2941638"/>
            <a:ext cx="274638" cy="804862"/>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90" name="TextBox 23"/>
          <p:cNvSpPr txBox="1">
            <a:spLocks noChangeArrowheads="1"/>
          </p:cNvSpPr>
          <p:nvPr/>
        </p:nvSpPr>
        <p:spPr bwMode="auto">
          <a:xfrm>
            <a:off x="6400800" y="3071813"/>
            <a:ext cx="379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17</a:t>
            </a:r>
          </a:p>
        </p:txBody>
      </p:sp>
      <p:sp>
        <p:nvSpPr>
          <p:cNvPr id="40991" name="TextBox 29"/>
          <p:cNvSpPr txBox="1">
            <a:spLocks noChangeArrowheads="1"/>
          </p:cNvSpPr>
          <p:nvPr/>
        </p:nvSpPr>
        <p:spPr bwMode="auto">
          <a:xfrm>
            <a:off x="6172200" y="3308350"/>
            <a:ext cx="412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12</a:t>
            </a:r>
          </a:p>
        </p:txBody>
      </p:sp>
      <p:sp>
        <p:nvSpPr>
          <p:cNvPr id="52" name="Cube 51"/>
          <p:cNvSpPr/>
          <p:nvPr/>
        </p:nvSpPr>
        <p:spPr>
          <a:xfrm>
            <a:off x="6934200" y="1671638"/>
            <a:ext cx="279400" cy="644525"/>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0" name="Cube 49"/>
          <p:cNvSpPr/>
          <p:nvPr/>
        </p:nvSpPr>
        <p:spPr>
          <a:xfrm>
            <a:off x="7162800" y="1454150"/>
            <a:ext cx="279400" cy="862013"/>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994" name="TextBox 27"/>
          <p:cNvSpPr txBox="1">
            <a:spLocks noChangeArrowheads="1"/>
          </p:cNvSpPr>
          <p:nvPr/>
        </p:nvSpPr>
        <p:spPr bwMode="auto">
          <a:xfrm>
            <a:off x="7086600" y="1512888"/>
            <a:ext cx="5334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19</a:t>
            </a:r>
          </a:p>
        </p:txBody>
      </p:sp>
      <p:sp>
        <p:nvSpPr>
          <p:cNvPr id="40995" name="TextBox 35"/>
          <p:cNvSpPr txBox="1">
            <a:spLocks noChangeArrowheads="1"/>
          </p:cNvSpPr>
          <p:nvPr/>
        </p:nvSpPr>
        <p:spPr bwMode="auto">
          <a:xfrm>
            <a:off x="6858000" y="1790700"/>
            <a:ext cx="357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15</a:t>
            </a:r>
          </a:p>
        </p:txBody>
      </p:sp>
      <p:sp>
        <p:nvSpPr>
          <p:cNvPr id="40996" name="TextBox 36"/>
          <p:cNvSpPr txBox="1">
            <a:spLocks noChangeArrowheads="1"/>
          </p:cNvSpPr>
          <p:nvPr/>
        </p:nvSpPr>
        <p:spPr bwMode="auto">
          <a:xfrm>
            <a:off x="657225" y="5715000"/>
            <a:ext cx="467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a:latin typeface="Arial" charset="0"/>
              </a:rPr>
              <a:t>Source: 2010 US Census</a:t>
            </a:r>
          </a:p>
        </p:txBody>
      </p:sp>
      <p:sp>
        <p:nvSpPr>
          <p:cNvPr id="3" name="Slide Number Placeholder 2"/>
          <p:cNvSpPr>
            <a:spLocks noGrp="1"/>
          </p:cNvSpPr>
          <p:nvPr>
            <p:ph type="sldNum" sz="quarter" idx="11"/>
          </p:nvPr>
        </p:nvSpPr>
        <p:spPr/>
        <p:txBody>
          <a:bodyPr/>
          <a:lstStyle/>
          <a:p>
            <a:pPr>
              <a:defRPr/>
            </a:pPr>
            <a:fld id="{7B6B8EFA-0060-414F-9BB3-246AFC247E37}" type="slidenum">
              <a:rPr lang="en-US" smtClean="0"/>
              <a:pPr>
                <a:defRPr/>
              </a:pPr>
              <a:t>6</a:t>
            </a:fld>
            <a:endParaRPr lang="en-US" dirty="0"/>
          </a:p>
        </p:txBody>
      </p:sp>
      <p:sp>
        <p:nvSpPr>
          <p:cNvPr id="42" name="Cube 41"/>
          <p:cNvSpPr/>
          <p:nvPr/>
        </p:nvSpPr>
        <p:spPr>
          <a:xfrm>
            <a:off x="3225800" y="2998788"/>
            <a:ext cx="298450" cy="1463675"/>
          </a:xfrm>
          <a:prstGeom prst="cub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4" name="Cube 43"/>
          <p:cNvSpPr/>
          <p:nvPr/>
        </p:nvSpPr>
        <p:spPr>
          <a:xfrm>
            <a:off x="3462338" y="3821113"/>
            <a:ext cx="274637" cy="641350"/>
          </a:xfrm>
          <a:prstGeom prst="cub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1000" name="TextBox 28"/>
          <p:cNvSpPr txBox="1">
            <a:spLocks noChangeArrowheads="1"/>
          </p:cNvSpPr>
          <p:nvPr/>
        </p:nvSpPr>
        <p:spPr bwMode="auto">
          <a:xfrm>
            <a:off x="3375025" y="4064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14</a:t>
            </a:r>
          </a:p>
        </p:txBody>
      </p:sp>
      <p:sp>
        <p:nvSpPr>
          <p:cNvPr id="41001" name="TextBox 36"/>
          <p:cNvSpPr txBox="1">
            <a:spLocks noChangeArrowheads="1"/>
          </p:cNvSpPr>
          <p:nvPr/>
        </p:nvSpPr>
        <p:spPr bwMode="auto">
          <a:xfrm>
            <a:off x="3168650" y="3322638"/>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b="1">
                <a:latin typeface="Arial" charset="0"/>
              </a:rPr>
              <a:t>28</a:t>
            </a:r>
          </a:p>
        </p:txBody>
      </p:sp>
      <p:sp>
        <p:nvSpPr>
          <p:cNvPr id="41002" name="TextBox 14"/>
          <p:cNvSpPr txBox="1">
            <a:spLocks noChangeArrowheads="1"/>
          </p:cNvSpPr>
          <p:nvPr/>
        </p:nvSpPr>
        <p:spPr bwMode="auto">
          <a:xfrm>
            <a:off x="3048000" y="4484688"/>
            <a:ext cx="1371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b="1">
                <a:latin typeface="Arial" charset="0"/>
              </a:rPr>
              <a:t>Oregon</a:t>
            </a:r>
          </a:p>
        </p:txBody>
      </p:sp>
      <p:sp>
        <p:nvSpPr>
          <p:cNvPr id="41003" name="TextBox 17"/>
          <p:cNvSpPr txBox="1">
            <a:spLocks noChangeArrowheads="1"/>
          </p:cNvSpPr>
          <p:nvPr/>
        </p:nvSpPr>
        <p:spPr bwMode="auto">
          <a:xfrm>
            <a:off x="6629399" y="6135688"/>
            <a:ext cx="22056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200" dirty="0" smtClean="0">
                <a:latin typeface="Arial" charset="0"/>
              </a:rPr>
              <a:t>Percent of individuals whose income fell below the FPL at any point in the year.</a:t>
            </a:r>
            <a:endParaRPr lang="en-US" altLang="en-US" sz="1200" dirty="0">
              <a:latin typeface="Arial" charset="0"/>
            </a:endParaRPr>
          </a:p>
        </p:txBody>
      </p:sp>
    </p:spTree>
    <p:extLst>
      <p:ext uri="{BB962C8B-B14F-4D97-AF65-F5344CB8AC3E}">
        <p14:creationId xmlns:p14="http://schemas.microsoft.com/office/powerpoint/2010/main" val="1770536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Tobacco</a:t>
            </a:r>
            <a:endParaRPr lang="en-US" sz="3200" dirty="0"/>
          </a:p>
        </p:txBody>
      </p:sp>
      <p:sp>
        <p:nvSpPr>
          <p:cNvPr id="3" name="Content Placeholder 2"/>
          <p:cNvSpPr>
            <a:spLocks noGrp="1"/>
          </p:cNvSpPr>
          <p:nvPr>
            <p:ph idx="1"/>
          </p:nvPr>
        </p:nvSpPr>
        <p:spPr/>
        <p:txBody>
          <a:bodyPr/>
          <a:lstStyle/>
          <a:p>
            <a:pPr lvl="0"/>
            <a:r>
              <a:rPr lang="en-US" dirty="0" smtClean="0"/>
              <a:t>Leading preventable cause of death and disease in Lane County – almost every chronic disease is either caused, or worsened, by tobacco</a:t>
            </a:r>
          </a:p>
          <a:p>
            <a:pPr lvl="1"/>
            <a:r>
              <a:rPr lang="en-US" sz="2400" dirty="0" smtClean="0"/>
              <a:t>&gt;700 </a:t>
            </a:r>
            <a:r>
              <a:rPr lang="en-US" sz="2400" dirty="0"/>
              <a:t>die from tobacco each year (leading cause of death ~1/4 of all deaths</a:t>
            </a:r>
            <a:r>
              <a:rPr lang="en-US" sz="2400" dirty="0" smtClean="0"/>
              <a:t>); </a:t>
            </a:r>
          </a:p>
          <a:p>
            <a:pPr lvl="1"/>
            <a:r>
              <a:rPr lang="en-US" sz="2400" dirty="0" smtClean="0"/>
              <a:t>nearly 14,000 suffer serious related illness each year</a:t>
            </a:r>
            <a:endParaRPr lang="en-US" sz="2400" dirty="0"/>
          </a:p>
          <a:p>
            <a:r>
              <a:rPr lang="en-US" dirty="0" smtClean="0"/>
              <a:t>49,900 Lane County adults regularly smoke cigarettes (~1/5 adults).  7/10 want to quit</a:t>
            </a:r>
          </a:p>
          <a:p>
            <a:pPr lvl="1"/>
            <a:r>
              <a:rPr lang="en-US" dirty="0" smtClean="0"/>
              <a:t>½ of all regular users who continue to smoke will die from tobacco use</a:t>
            </a:r>
          </a:p>
          <a:p>
            <a:pPr marL="0" indent="0">
              <a:buNone/>
            </a:pPr>
            <a:endParaRPr lang="en-US" dirty="0" smtClean="0"/>
          </a:p>
        </p:txBody>
      </p:sp>
      <p:sp>
        <p:nvSpPr>
          <p:cNvPr id="4" name="Slide Number Placeholder 3"/>
          <p:cNvSpPr>
            <a:spLocks noGrp="1"/>
          </p:cNvSpPr>
          <p:nvPr>
            <p:ph type="sldNum" sz="quarter" idx="11"/>
          </p:nvPr>
        </p:nvSpPr>
        <p:spPr/>
        <p:txBody>
          <a:bodyPr/>
          <a:lstStyle/>
          <a:p>
            <a:pPr>
              <a:defRPr/>
            </a:pPr>
            <a:fld id="{714AA52F-74F8-4100-9EA7-C830CEC7BE33}" type="slidenum">
              <a:rPr lang="en-US" smtClean="0"/>
              <a:pPr>
                <a:defRPr/>
              </a:pPr>
              <a:t>7</a:t>
            </a:fld>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378" y="185351"/>
            <a:ext cx="1853384" cy="123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792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Obesity</a:t>
            </a:r>
            <a:endParaRPr lang="en-US" sz="2400" b="0" dirty="0"/>
          </a:p>
        </p:txBody>
      </p:sp>
      <p:pic>
        <p:nvPicPr>
          <p:cNvPr id="3891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693"/>
          <a:stretch/>
        </p:blipFill>
        <p:spPr>
          <a:xfrm>
            <a:off x="993912" y="1451114"/>
            <a:ext cx="6885077" cy="4512365"/>
          </a:xfrm>
          <a:prstGeom prst="rect">
            <a:avLst/>
          </a:prstGeom>
          <a:ln>
            <a:solidFill>
              <a:srgbClr val="0070C0">
                <a:alpha val="59000"/>
              </a:srgbClr>
            </a:solid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1"/>
          </p:nvPr>
        </p:nvSpPr>
        <p:spPr>
          <a:prstGeom prst="rect">
            <a:avLst/>
          </a:prstGeom>
        </p:spPr>
        <p:txBody>
          <a:bodyPr/>
          <a:lstStyle/>
          <a:p>
            <a:pPr>
              <a:defRPr/>
            </a:pPr>
            <a:fld id="{9912CA83-7FBD-4E53-BDAE-B3A4D5E46AB6}" type="slidenum">
              <a:rPr lang="en-US" smtClean="0"/>
              <a:pPr>
                <a:defRPr/>
              </a:pPr>
              <a:t>8</a:t>
            </a:fld>
            <a:endParaRPr lang="en-US" dirty="0"/>
          </a:p>
        </p:txBody>
      </p:sp>
    </p:spTree>
    <p:extLst>
      <p:ext uri="{BB962C8B-B14F-4D97-AF65-F5344CB8AC3E}">
        <p14:creationId xmlns:p14="http://schemas.microsoft.com/office/powerpoint/2010/main" val="347654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sz="3200" dirty="0" smtClean="0"/>
              <a:t>Behavioral Health</a:t>
            </a:r>
            <a:endParaRPr lang="en-US" sz="3200" dirty="0"/>
          </a:p>
        </p:txBody>
      </p:sp>
      <p:sp>
        <p:nvSpPr>
          <p:cNvPr id="2" name="Slide Number Placeholder 1"/>
          <p:cNvSpPr>
            <a:spLocks noGrp="1"/>
          </p:cNvSpPr>
          <p:nvPr>
            <p:ph type="sldNum" sz="quarter" idx="11"/>
          </p:nvPr>
        </p:nvSpPr>
        <p:spPr>
          <a:prstGeom prst="rect">
            <a:avLst/>
          </a:prstGeom>
        </p:spPr>
        <p:txBody>
          <a:bodyPr/>
          <a:lstStyle/>
          <a:p>
            <a:pPr>
              <a:defRPr/>
            </a:pPr>
            <a:fld id="{E1179912-E914-4BA6-8E12-F3313401ED77}" type="slidenum">
              <a:rPr lang="en-US" smtClean="0"/>
              <a:pPr>
                <a:defRPr/>
              </a:pPr>
              <a:t>9</a:t>
            </a:fld>
            <a:endParaRPr lang="en-US" dirty="0"/>
          </a:p>
        </p:txBody>
      </p:sp>
      <p:graphicFrame>
        <p:nvGraphicFramePr>
          <p:cNvPr id="38916" name="Chart 2"/>
          <p:cNvGraphicFramePr>
            <a:graphicFrameLocks/>
          </p:cNvGraphicFramePr>
          <p:nvPr>
            <p:extLst>
              <p:ext uri="{D42A27DB-BD31-4B8C-83A1-F6EECF244321}">
                <p14:modId xmlns:p14="http://schemas.microsoft.com/office/powerpoint/2010/main" val="919296371"/>
              </p:ext>
            </p:extLst>
          </p:nvPr>
        </p:nvGraphicFramePr>
        <p:xfrm>
          <a:off x="1159566" y="1542870"/>
          <a:ext cx="6969125" cy="4049712"/>
        </p:xfrm>
        <a:graphic>
          <a:graphicData uri="http://schemas.openxmlformats.org/presentationml/2006/ole">
            <mc:AlternateContent xmlns:mc="http://schemas.openxmlformats.org/markup-compatibility/2006">
              <mc:Choice xmlns:v="urn:schemas-microsoft-com:vml" Requires="v">
                <p:oleObj spid="_x0000_s1173" name="Worksheet" r:id="rId5" imgW="7124660" imgH="4503407" progId="Excel.Sheet.8">
                  <p:embed/>
                </p:oleObj>
              </mc:Choice>
              <mc:Fallback>
                <p:oleObj name="Worksheet" r:id="rId5" imgW="7124660" imgH="4503407" progId="Excel.Sheet.8">
                  <p:embed/>
                  <p:pic>
                    <p:nvPicPr>
                      <p:cNvPr id="0" name="Picture 56"/>
                      <p:cNvPicPr>
                        <a:picLocks noChangeArrowheads="1"/>
                      </p:cNvPicPr>
                      <p:nvPr/>
                    </p:nvPicPr>
                    <p:blipFill>
                      <a:blip r:embed="rId6"/>
                      <a:srcRect/>
                      <a:stretch>
                        <a:fillRect/>
                      </a:stretch>
                    </p:blipFill>
                    <p:spPr bwMode="auto">
                      <a:xfrm>
                        <a:off x="1159566" y="1542870"/>
                        <a:ext cx="6969125" cy="4049712"/>
                      </a:xfrm>
                      <a:prstGeom prst="rect">
                        <a:avLst/>
                      </a:prstGeom>
                      <a:noFill/>
                      <a:extLst/>
                    </p:spPr>
                  </p:pic>
                </p:oleObj>
              </mc:Fallback>
            </mc:AlternateContent>
          </a:graphicData>
        </a:graphic>
      </p:graphicFrame>
      <p:sp>
        <p:nvSpPr>
          <p:cNvPr id="38917" name="TextBox 3"/>
          <p:cNvSpPr txBox="1">
            <a:spLocks noChangeArrowheads="1"/>
          </p:cNvSpPr>
          <p:nvPr/>
        </p:nvSpPr>
        <p:spPr bwMode="auto">
          <a:xfrm>
            <a:off x="2454966" y="1917819"/>
            <a:ext cx="2786270" cy="461665"/>
          </a:xfrm>
          <a:prstGeom prst="rect">
            <a:avLst/>
          </a:prstGeom>
          <a:solidFill>
            <a:sysClr val="window" lastClr="FFFFFF"/>
          </a:solidFill>
          <a:ln>
            <a:noFill/>
          </a:ln>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400" dirty="0"/>
              <a:t>Deaths per </a:t>
            </a:r>
            <a:r>
              <a:rPr lang="en-US" sz="2400" dirty="0" smtClean="0"/>
              <a:t>100,000</a:t>
            </a:r>
            <a:endParaRPr lang="en-US" sz="2400" dirty="0"/>
          </a:p>
        </p:txBody>
      </p:sp>
      <p:sp>
        <p:nvSpPr>
          <p:cNvPr id="7" name="TextBox 3"/>
          <p:cNvSpPr txBox="1">
            <a:spLocks noChangeArrowheads="1"/>
          </p:cNvSpPr>
          <p:nvPr/>
        </p:nvSpPr>
        <p:spPr bwMode="auto">
          <a:xfrm>
            <a:off x="675861" y="5709093"/>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000" i="1" dirty="0" smtClean="0"/>
              <a:t>Source</a:t>
            </a:r>
            <a:r>
              <a:rPr lang="en-US" sz="1000" i="1" dirty="0"/>
              <a:t>: Lane County and Oregon Data from Oregon County Vital Statistics Book 2008; National Data from National Vital Statistics Report</a:t>
            </a:r>
          </a:p>
        </p:txBody>
      </p:sp>
    </p:spTree>
    <p:extLst>
      <p:ext uri="{BB962C8B-B14F-4D97-AF65-F5344CB8AC3E}">
        <p14:creationId xmlns:p14="http://schemas.microsoft.com/office/powerpoint/2010/main" val="156130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HFPD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F54620846039489C3960B46A74ED38" ma:contentTypeVersion="0" ma:contentTypeDescription="Create a new document." ma:contentTypeScope="" ma:versionID="bfa0742774b022a01376898de9c4bdb5">
  <xsd:schema xmlns:xsd="http://www.w3.org/2001/XMLSchema" xmlns:xs="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2A144E-D877-474E-BF32-365EAF3ABB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19675DA-4C81-4640-A244-952FE44B17C3}">
  <ds:schemaRefs>
    <ds:schemaRef ds:uri="http://schemas.microsoft.com/sharepoint/v3/contenttype/forms"/>
  </ds:schemaRefs>
</ds:datastoreItem>
</file>

<file path=customXml/itemProps3.xml><?xml version="1.0" encoding="utf-8"?>
<ds:datastoreItem xmlns:ds="http://schemas.openxmlformats.org/officeDocument/2006/customXml" ds:itemID="{EE0B0AC6-63D0-4196-8850-FA73C59684FE}">
  <ds:schemaRefs>
    <ds:schemaRef ds:uri="http://schemas.microsoft.com/office/infopath/2007/PartnerControls"/>
    <ds:schemaRef ds:uri="http://purl.org/dc/terms/"/>
    <ds:schemaRef ds:uri="http://purl.org/dc/dcmitype/"/>
    <ds:schemaRef ds:uri="http://purl.org/dc/elements/1.1/"/>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1934</TotalTime>
  <Words>1101</Words>
  <Application>Microsoft Office PowerPoint</Application>
  <PresentationFormat>On-screen Show (4:3)</PresentationFormat>
  <Paragraphs>209</Paragraphs>
  <Slides>23</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3" baseType="lpstr">
      <vt:lpstr>Arial</vt:lpstr>
      <vt:lpstr>Garamond</vt:lpstr>
      <vt:lpstr>Wingdings</vt:lpstr>
      <vt:lpstr>Constantia</vt:lpstr>
      <vt:lpstr>ＭＳ Ｐゴシック</vt:lpstr>
      <vt:lpstr>AArial</vt:lpstr>
      <vt:lpstr>Calibri</vt:lpstr>
      <vt:lpstr>HFPD Theme</vt:lpstr>
      <vt:lpstr>Worksheet</vt:lpstr>
      <vt:lpstr>Microsoft Excel Chart</vt:lpstr>
      <vt:lpstr>  Lane County Community Health Assessment &amp; Community Health Improvement Plan  Jennifer Jordan, MPH Lane County Public Health 11/21/2013   </vt:lpstr>
      <vt:lpstr>Community Team</vt:lpstr>
      <vt:lpstr>The “community” (or assessment focus area) is defined as all of Lane County.</vt:lpstr>
      <vt:lpstr>Sample Secondary Data Sources | National, State &amp; Local</vt:lpstr>
      <vt:lpstr>Primary Data: Community Engagement</vt:lpstr>
      <vt:lpstr>Poverty &amp; Educational Attainment</vt:lpstr>
      <vt:lpstr>Tobacco</vt:lpstr>
      <vt:lpstr>Obesity</vt:lpstr>
      <vt:lpstr>Behavioral Health</vt:lpstr>
      <vt:lpstr>Access to Care</vt:lpstr>
      <vt:lpstr>Community Health Improvement Priorities</vt:lpstr>
      <vt:lpstr>PowerPoint Presentation</vt:lpstr>
      <vt:lpstr>Social Determinants of Health</vt:lpstr>
      <vt:lpstr>Multi-Sector Partnerships – recent efforts </vt:lpstr>
      <vt:lpstr>Health Equity – recent progress</vt:lpstr>
      <vt:lpstr> Tobacco Prevention – recent progress  </vt:lpstr>
      <vt:lpstr>Obesity Prevention – recent progress</vt:lpstr>
      <vt:lpstr>Mental Health Promotion – recent progress</vt:lpstr>
      <vt:lpstr>Substance Abuse Prevention – recent progress</vt:lpstr>
      <vt:lpstr>Improving Access to Care – upcoming changes and recent progress</vt:lpstr>
      <vt:lpstr>Steps for Success </vt:lpstr>
      <vt:lpstr>PowerPoint Presentation</vt:lpstr>
      <vt:lpstr>We envision a future where everyone in Lane County is empowered to improve the lifelong health of all people in Lane County.   - Lane County’s Healthy Future, A Community Health Improvement Plan for Lane County, Oregon</vt:lpstr>
    </vt:vector>
  </TitlesOfParts>
  <Company>UWLC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Lane County Community Health Improvement Plan</dc:title>
  <dc:creator>cclinton</dc:creator>
  <cp:lastModifiedBy>lchsjxj</cp:lastModifiedBy>
  <cp:revision>192</cp:revision>
  <dcterms:created xsi:type="dcterms:W3CDTF">2013-02-27T17:46:12Z</dcterms:created>
  <dcterms:modified xsi:type="dcterms:W3CDTF">2014-01-29T17:44:53Z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0x0101005CF54620846039489C3960B46A74ED38</vt:lpwstr>
  </property>
  <property fmtid="{D5CDD505-2E9C-101B-9397-08002B2CF9AE}" pid="3" name="_NewReviewCycle">
    <vt:lpwstr/>
  </property>
  <property fmtid="{D5CDD505-2E9C-101B-9397-08002B2CF9AE}" pid="4" name="_AdHocReviewCycleID">
    <vt:i4>1015434283</vt:i4>
  </property>
  <property fmtid="{D5CDD505-2E9C-101B-9397-08002B2CF9AE}" pid="5" name="_EmailSubject">
    <vt:lpwstr>for LLC website</vt:lpwstr>
  </property>
  <property fmtid="{D5CDD505-2E9C-101B-9397-08002B2CF9AE}" pid="6" name="_AuthorEmail">
    <vt:lpwstr>Jennifer.JORDAN@co.lane.or.us</vt:lpwstr>
  </property>
  <property fmtid="{D5CDD505-2E9C-101B-9397-08002B2CF9AE}" pid="7" name="_AuthorEmailDisplayName">
    <vt:lpwstr>JORDAN Jennifer</vt:lpwstr>
  </property>
</Properties>
</file>